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21"/>
  </p:notesMasterIdLst>
  <p:handoutMasterIdLst>
    <p:handoutMasterId r:id="rId22"/>
  </p:handoutMasterIdLst>
  <p:sldIdLst>
    <p:sldId id="277" r:id="rId2"/>
    <p:sldId id="278" r:id="rId3"/>
    <p:sldId id="279" r:id="rId4"/>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 id="293" r:id="rId18"/>
    <p:sldId id="294" r:id="rId19"/>
    <p:sldId id="295" r:id="rId20"/>
  </p:sldIdLst>
  <p:sldSz cx="9144000" cy="6858000" type="screen4x3"/>
  <p:notesSz cx="6858000" cy="9144000"/>
  <p:embeddedFontLst>
    <p:embeddedFont>
      <p:font typeface="Calibri" panose="020F0502020204030204" pitchFamily="34" charset="0"/>
      <p:regular r:id="rId23"/>
      <p:bold r:id="rId24"/>
      <p:italic r:id="rId25"/>
      <p:boldItalic r:id="rId26"/>
    </p:embeddedFont>
    <p:embeddedFont>
      <p:font typeface="Roboto" panose="02000000000000000000" pitchFamily="2" charset="0"/>
      <p:regular r:id="rId27"/>
      <p:bold r:id="rId28"/>
      <p:italic r:id="rId29"/>
      <p:boldItalic r:id="rId30"/>
    </p:embeddedFont>
    <p:embeddedFont>
      <p:font typeface="Twinkl" panose="02000000000000000000" pitchFamily="2" charset="0"/>
      <p:regular r:id="rId31"/>
      <p:bold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40" userDrawn="1">
          <p15:clr>
            <a:srgbClr val="A4A3A4"/>
          </p15:clr>
        </p15:guide>
        <p15:guide id="5" orient="horz" pos="3974" userDrawn="1">
          <p15:clr>
            <a:srgbClr val="A4A3A4"/>
          </p15:clr>
        </p15:guide>
        <p15:guide id="6" pos="5420" userDrawn="1">
          <p15:clr>
            <a:srgbClr val="A4A3A4"/>
          </p15:clr>
        </p15:guide>
        <p15:guide id="7" orient="horz" pos="346" userDrawn="1">
          <p15:clr>
            <a:srgbClr val="A4A3A4"/>
          </p15:clr>
        </p15:guide>
        <p15:guide id="8" pos="476" userDrawn="1">
          <p15:clr>
            <a:srgbClr val="A4A3A4"/>
          </p15:clr>
        </p15:guide>
        <p15:guide id="9" orient="horz" pos="482" userDrawn="1">
          <p15:clr>
            <a:srgbClr val="A4A3A4"/>
          </p15:clr>
        </p15:guide>
        <p15:guide id="10" orient="horz" pos="3838" userDrawn="1">
          <p15:clr>
            <a:srgbClr val="A4A3A4"/>
          </p15:clr>
        </p15:guide>
        <p15:guide id="11" pos="528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C1C"/>
    <a:srgbClr val="80C1EB"/>
    <a:srgbClr val="18A0DB"/>
    <a:srgbClr val="DE1E5A"/>
    <a:srgbClr val="BC0105"/>
    <a:srgbClr val="4DB1E3"/>
    <a:srgbClr val="ACDDFC"/>
    <a:srgbClr val="FFFFFF"/>
    <a:srgbClr val="4AA1D9"/>
    <a:srgbClr val="21A6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114" d="100"/>
          <a:sy n="114" d="100"/>
        </p:scale>
        <p:origin x="1506" y="102"/>
      </p:cViewPr>
      <p:guideLst>
        <p:guide orient="horz" pos="2160"/>
        <p:guide pos="2880"/>
        <p:guide pos="340"/>
        <p:guide orient="horz" pos="3974"/>
        <p:guide pos="5420"/>
        <p:guide orient="horz" pos="346"/>
        <p:guide pos="476"/>
        <p:guide orient="horz" pos="482"/>
        <p:guide orient="horz" pos="3838"/>
        <p:guide pos="5284"/>
      </p:guideLst>
    </p:cSldViewPr>
  </p:slideViewPr>
  <p:notesTextViewPr>
    <p:cViewPr>
      <p:scale>
        <a:sx n="3" d="2"/>
        <a:sy n="3" d="2"/>
      </p:scale>
      <p:origin x="0" y="0"/>
    </p:cViewPr>
  </p:notesTextViewPr>
  <p:notesViewPr>
    <p:cSldViewPr snapToGrid="0" showGuides="1">
      <p:cViewPr varScale="1">
        <p:scale>
          <a:sx n="58" d="100"/>
          <a:sy n="58" d="100"/>
        </p:scale>
        <p:origin x="1962"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34F151-63AC-41CE-96F5-7702E930870C}" type="datetimeFigureOut">
              <a:rPr lang="en-GB" smtClean="0"/>
              <a:t>02/06/2022</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676B846-B279-40AC-BFF5-DBC4013370C2}" type="slidenum">
              <a:rPr lang="en-GB" smtClean="0"/>
              <a:t>‹#›</a:t>
            </a:fld>
            <a:endParaRPr lang="en-GB"/>
          </a:p>
        </p:txBody>
      </p:sp>
    </p:spTree>
    <p:extLst>
      <p:ext uri="{BB962C8B-B14F-4D97-AF65-F5344CB8AC3E}">
        <p14:creationId xmlns:p14="http://schemas.microsoft.com/office/powerpoint/2010/main" val="264539701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02C5D1-7818-41B5-ABAD-5E4B38A5388F}" type="datetimeFigureOut">
              <a:rPr lang="en-GB" smtClean="0"/>
              <a:t>02/06/2022</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21341-850D-40E1-BB3D-87946DC9B06D}" type="slidenum">
              <a:rPr lang="en-GB" smtClean="0"/>
              <a:t>‹#›</a:t>
            </a:fld>
            <a:endParaRPr lang="en-GB"/>
          </a:p>
        </p:txBody>
      </p:sp>
    </p:spTree>
    <p:extLst>
      <p:ext uri="{BB962C8B-B14F-4D97-AF65-F5344CB8AC3E}">
        <p14:creationId xmlns:p14="http://schemas.microsoft.com/office/powerpoint/2010/main" val="84704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hyperlink" Target="https://www.twinkl.co.uk/"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hyperlink" Target="https://www.twinkl.co.uk/resources/shape-position-and-movement-first-level-numeracy-and-mathematics-cfe-curriculum-browser-scotland-cfe/angle-symmetry-and-transformation-shape-position-and-movement-first-level-numeracy-and-mathematics-cfe-curriculum-browser-scotland-cfe/i-have-explored-symmetry-in-my-own-and-the-wider-environment-and-can-create-and-recognise-symmetrical-pictures-patterns-and-shapes-mth-1-19a-angle-symmetry-and-transformation-shape-position-and-movement-first-level-numeracy-and-mathematics-cfe-curriculum-browser-scotland-cfe" TargetMode="Externa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www.twinkl.co.uk/" TargetMode="External"/><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hyperlink" Target="https://www.twinkl.co.uk/resources/shape-position-and-movement-first-level-numeracy-and-mathematics-cfe-curriculum-browser-scotland-cfe/angle-symmetry-and-transformation-shape-position-and-movement-first-level-numeracy-and-mathematics-cfe-curriculum-browser-scotland-cfe/i-have-explored-symmetry-in-my-own-and-the-wider-environment-and-can-create-and-recognise-symmetrical-pictures-patterns-and-shapes-mth-1-19a-angle-symmetry-and-transformation-shape-position-and-movement-first-level-numeracy-and-mathematics-cfe-curriculum-browser-scotland-cfe"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hlinkClick r:id="rId3"/>
          </p:cNvPr>
          <p:cNvSpPr/>
          <p:nvPr userDrawn="1"/>
        </p:nvSpPr>
        <p:spPr>
          <a:xfrm>
            <a:off x="4137660" y="3152488"/>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Rectangle 2">
            <a:hlinkClick r:id="rId4"/>
            <a:extLst>
              <a:ext uri="{FF2B5EF4-FFF2-40B4-BE49-F238E27FC236}">
                <a16:creationId xmlns:a16="http://schemas.microsoft.com/office/drawing/2014/main" id="{80DC7118-00C2-40C9-8671-1CA33EE4E3B5}"/>
              </a:ext>
            </a:extLst>
          </p:cNvPr>
          <p:cNvSpPr/>
          <p:nvPr userDrawn="1"/>
        </p:nvSpPr>
        <p:spPr>
          <a:xfrm>
            <a:off x="149629" y="6035040"/>
            <a:ext cx="1014153"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37040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Box">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ounded Rectangle 3"/>
          <p:cNvSpPr/>
          <p:nvPr userDrawn="1"/>
        </p:nvSpPr>
        <p:spPr bwMode="auto">
          <a:xfrm>
            <a:off x="457198" y="438151"/>
            <a:ext cx="8220075" cy="5957887"/>
          </a:xfrm>
          <a:prstGeom prst="roundRect">
            <a:avLst>
              <a:gd name="adj" fmla="val 2649"/>
            </a:avLst>
          </a:prstGeom>
          <a:solidFill>
            <a:schemeClr val="bg1"/>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2497" y="5734211"/>
            <a:ext cx="576495" cy="580719"/>
          </a:xfrm>
          <a:prstGeom prst="rect">
            <a:avLst/>
          </a:prstGeom>
        </p:spPr>
      </p:pic>
    </p:spTree>
    <p:extLst>
      <p:ext uri="{BB962C8B-B14F-4D97-AF65-F5344CB8AC3E}">
        <p14:creationId xmlns:p14="http://schemas.microsoft.com/office/powerpoint/2010/main" val="3429871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ounded Rectangle 4"/>
          <p:cNvSpPr/>
          <p:nvPr userDrawn="1"/>
        </p:nvSpPr>
        <p:spPr bwMode="auto">
          <a:xfrm>
            <a:off x="457198" y="438151"/>
            <a:ext cx="8220075" cy="5957887"/>
          </a:xfrm>
          <a:prstGeom prst="roundRect">
            <a:avLst>
              <a:gd name="adj" fmla="val 2649"/>
            </a:avLst>
          </a:prstGeom>
          <a:solidFill>
            <a:schemeClr val="bg1"/>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8" name="Title 5"/>
          <p:cNvSpPr>
            <a:spLocks noGrp="1"/>
          </p:cNvSpPr>
          <p:nvPr>
            <p:ph type="title"/>
          </p:nvPr>
        </p:nvSpPr>
        <p:spPr>
          <a:xfrm>
            <a:off x="457198" y="478895"/>
            <a:ext cx="8220075" cy="994306"/>
          </a:xfrm>
        </p:spPr>
        <p:txBody>
          <a:bodyPr>
            <a:noAutofit/>
          </a:bodyPr>
          <a:lstStyle>
            <a:lvl1pPr>
              <a:defRPr>
                <a:latin typeface="Twinkl" pitchFamily="2" charset="0"/>
              </a:defRPr>
            </a:lvl1pPr>
          </a:lstStyle>
          <a:p>
            <a:r>
              <a:rPr lang="en-US"/>
              <a:t>Click to edit Master title style</a:t>
            </a:r>
            <a:endParaRPr lang="en-GB" dirty="0"/>
          </a:p>
        </p:txBody>
      </p:sp>
    </p:spTree>
    <p:extLst>
      <p:ext uri="{BB962C8B-B14F-4D97-AF65-F5344CB8AC3E}">
        <p14:creationId xmlns:p14="http://schemas.microsoft.com/office/powerpoint/2010/main" val="261079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ims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523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a:hlinkClick r:id="rId3"/>
          </p:cNvPr>
          <p:cNvSpPr/>
          <p:nvPr userDrawn="1"/>
        </p:nvSpPr>
        <p:spPr>
          <a:xfrm>
            <a:off x="4137660" y="3152488"/>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hlinkClick r:id="rId4"/>
            <a:extLst>
              <a:ext uri="{FF2B5EF4-FFF2-40B4-BE49-F238E27FC236}">
                <a16:creationId xmlns:a16="http://schemas.microsoft.com/office/drawing/2014/main" id="{DA73C54F-9397-4BCE-894D-D65F084A61D2}"/>
              </a:ext>
            </a:extLst>
          </p:cNvPr>
          <p:cNvSpPr/>
          <p:nvPr userDrawn="1"/>
        </p:nvSpPr>
        <p:spPr>
          <a:xfrm>
            <a:off x="149629" y="6035040"/>
            <a:ext cx="1014153"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819737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8A0D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9745" y="695325"/>
            <a:ext cx="8164510" cy="1150938"/>
          </a:xfrm>
          <a:prstGeom prst="roundRect">
            <a:avLst>
              <a:gd name="adj" fmla="val 9641"/>
            </a:avLst>
          </a:prstGeom>
          <a:noFill/>
          <a:ln w="25400">
            <a:noFill/>
          </a:ln>
        </p:spPr>
        <p:txBody>
          <a:bodyPr vert="horz" lIns="252000" tIns="252000" rIns="252000" bIns="252000" rtlCol="0" anchor="ctr" anchorCtr="1">
            <a:normAutofit/>
          </a:bodyPr>
          <a:lstStyle/>
          <a:p>
            <a:r>
              <a:rPr lang="en-US"/>
              <a:t>Click to edit Master title style</a:t>
            </a:r>
            <a:endParaRPr lang="en-US" dirty="0"/>
          </a:p>
        </p:txBody>
      </p:sp>
      <p:sp>
        <p:nvSpPr>
          <p:cNvPr id="3" name="Text Placeholder 2"/>
          <p:cNvSpPr>
            <a:spLocks noGrp="1"/>
          </p:cNvSpPr>
          <p:nvPr>
            <p:ph type="body" idx="1"/>
          </p:nvPr>
        </p:nvSpPr>
        <p:spPr>
          <a:xfrm>
            <a:off x="489745" y="1957386"/>
            <a:ext cx="8164510" cy="4387851"/>
          </a:xfrm>
          <a:prstGeom prst="roundRect">
            <a:avLst>
              <a:gd name="adj" fmla="val 2585"/>
            </a:avLst>
          </a:prstGeom>
          <a:noFill/>
          <a:ln w="25400">
            <a:noFill/>
          </a:ln>
        </p:spPr>
        <p:txBody>
          <a:bodyPr vert="horz" lIns="252000" tIns="252000" rIns="252000" bIns="25200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89201"/>
      </p:ext>
    </p:extLst>
  </p:cSld>
  <p:clrMap bg1="lt1" tx1="dk1" bg2="lt2" tx2="dk2" accent1="accent1" accent2="accent2" accent3="accent3" accent4="accent4" accent5="accent5" accent6="accent6" hlink="hlink" folHlink="folHlink"/>
  <p:sldLayoutIdLst>
    <p:sldLayoutId id="2147483661" r:id="rId1"/>
    <p:sldLayoutId id="2147483667" r:id="rId2"/>
    <p:sldLayoutId id="2147483662" r:id="rId3"/>
    <p:sldLayoutId id="2147483663" r:id="rId4"/>
    <p:sldLayoutId id="2147483666" r:id="rId5"/>
  </p:sldLayoutIdLst>
  <p:txStyles>
    <p:titleStyle>
      <a:lvl1pPr algn="l" defTabSz="914400" rtl="0" eaLnBrk="1" latinLnBrk="0" hangingPunct="1">
        <a:lnSpc>
          <a:spcPct val="90000"/>
        </a:lnSpc>
        <a:spcBef>
          <a:spcPct val="0"/>
        </a:spcBef>
        <a:buNone/>
        <a:defRPr sz="4000" b="1" kern="1200">
          <a:solidFill>
            <a:srgbClr val="1C1C1C"/>
          </a:solidFill>
          <a:latin typeface="Twinkl"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Twinkl" pitchFamily="50" charset="0"/>
          <a:ea typeface="Twinkl"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Twinkl" pitchFamily="50" charset="0"/>
          <a:ea typeface="Twinkl"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3.xml"/><Relationship Id="rId5" Type="http://schemas.openxmlformats.org/officeDocument/2006/relationships/image" Target="../media/image6.sv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608442"/>
            <a:ext cx="8220075" cy="652318"/>
          </a:xfrm>
        </p:spPr>
        <p:txBody>
          <a:bodyPr/>
          <a:lstStyle/>
          <a:p>
            <a:pPr algn="ctr"/>
            <a:r>
              <a:rPr lang="en-GB" altLang="en-US" sz="2800" dirty="0">
                <a:solidFill>
                  <a:schemeClr val="accent1"/>
                </a:solidFill>
                <a:latin typeface="Roboto" panose="02000000000000000000" pitchFamily="2" charset="0"/>
                <a:ea typeface="Roboto" panose="02000000000000000000" pitchFamily="2" charset="0"/>
                <a:cs typeface="Arial" panose="020B0604020202020204" pitchFamily="34" charset="0"/>
              </a:rPr>
              <a:t>Disclaimer/s</a:t>
            </a:r>
          </a:p>
        </p:txBody>
      </p:sp>
      <p:sp>
        <p:nvSpPr>
          <p:cNvPr id="14" name="Title 2"/>
          <p:cNvSpPr>
            <a:spLocks/>
          </p:cNvSpPr>
          <p:nvPr/>
        </p:nvSpPr>
        <p:spPr bwMode="auto">
          <a:xfrm>
            <a:off x="457200" y="6283683"/>
            <a:ext cx="8220075" cy="715963"/>
          </a:xfrm>
          <a:prstGeom prst="roundRect">
            <a:avLst>
              <a:gd name="adj" fmla="val 9639"/>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round/>
                <a:headEnd/>
                <a:tailEnd/>
              </a14:hiddenLine>
            </a:ext>
          </a:extLst>
        </p:spPr>
        <p:txBody>
          <a:bodyPr lIns="252000" tIns="252000" rIns="252000" bIns="252000" anchor="ctr" anchorCtr="1"/>
          <a:lstStyle>
            <a:lvl1pPr>
              <a:defRPr>
                <a:solidFill>
                  <a:schemeClr val="tx1"/>
                </a:solidFill>
                <a:latin typeface="Twinkl" pitchFamily="2" charset="0"/>
              </a:defRPr>
            </a:lvl1pPr>
            <a:lvl2pPr marL="742950" indent="-285750">
              <a:defRPr>
                <a:solidFill>
                  <a:schemeClr val="tx1"/>
                </a:solidFill>
                <a:latin typeface="Twinkl" pitchFamily="2" charset="0"/>
              </a:defRPr>
            </a:lvl2pPr>
            <a:lvl3pPr marL="1143000" indent="-228600">
              <a:defRPr>
                <a:solidFill>
                  <a:schemeClr val="tx1"/>
                </a:solidFill>
                <a:latin typeface="Twinkl" pitchFamily="2" charset="0"/>
              </a:defRPr>
            </a:lvl3pPr>
            <a:lvl4pPr marL="1600200" indent="-228600">
              <a:defRPr>
                <a:solidFill>
                  <a:schemeClr val="tx1"/>
                </a:solidFill>
                <a:latin typeface="Twinkl" pitchFamily="2" charset="0"/>
              </a:defRPr>
            </a:lvl4pPr>
            <a:lvl5pPr marL="2057400" indent="-228600">
              <a:defRPr>
                <a:solidFill>
                  <a:schemeClr val="tx1"/>
                </a:solidFill>
                <a:latin typeface="Twinkl" pitchFamily="2" charset="0"/>
              </a:defRPr>
            </a:lvl5pPr>
            <a:lvl6pPr marL="2514600" indent="-228600" eaLnBrk="0" fontAlgn="base" hangingPunct="0">
              <a:spcBef>
                <a:spcPct val="0"/>
              </a:spcBef>
              <a:spcAft>
                <a:spcPct val="0"/>
              </a:spcAft>
              <a:defRPr>
                <a:solidFill>
                  <a:schemeClr val="tx1"/>
                </a:solidFill>
                <a:latin typeface="Twinkl" pitchFamily="2" charset="0"/>
              </a:defRPr>
            </a:lvl6pPr>
            <a:lvl7pPr marL="2971800" indent="-228600" eaLnBrk="0" fontAlgn="base" hangingPunct="0">
              <a:spcBef>
                <a:spcPct val="0"/>
              </a:spcBef>
              <a:spcAft>
                <a:spcPct val="0"/>
              </a:spcAft>
              <a:defRPr>
                <a:solidFill>
                  <a:schemeClr val="tx1"/>
                </a:solidFill>
                <a:latin typeface="Twinkl" pitchFamily="2" charset="0"/>
              </a:defRPr>
            </a:lvl7pPr>
            <a:lvl8pPr marL="3429000" indent="-228600" eaLnBrk="0" fontAlgn="base" hangingPunct="0">
              <a:spcBef>
                <a:spcPct val="0"/>
              </a:spcBef>
              <a:spcAft>
                <a:spcPct val="0"/>
              </a:spcAft>
              <a:defRPr>
                <a:solidFill>
                  <a:schemeClr val="tx1"/>
                </a:solidFill>
                <a:latin typeface="Twinkl" pitchFamily="2" charset="0"/>
              </a:defRPr>
            </a:lvl8pPr>
            <a:lvl9pPr marL="3886200" indent="-228600" eaLnBrk="0" fontAlgn="base" hangingPunct="0">
              <a:spcBef>
                <a:spcPct val="0"/>
              </a:spcBef>
              <a:spcAft>
                <a:spcPct val="0"/>
              </a:spcAft>
              <a:defRPr>
                <a:solidFill>
                  <a:schemeClr val="tx1"/>
                </a:solidFill>
                <a:latin typeface="Twinkl" pitchFamily="2" charset="0"/>
              </a:defRPr>
            </a:lvl9pPr>
          </a:lstStyle>
          <a:p>
            <a:pPr algn="ctr" eaLnBrk="1" hangingPunct="1">
              <a:lnSpc>
                <a:spcPct val="90000"/>
              </a:lnSpc>
            </a:pPr>
            <a:r>
              <a:rPr lang="en-GB" altLang="en-US" sz="1000" dirty="0">
                <a:solidFill>
                  <a:schemeClr val="bg1"/>
                </a:solidFill>
                <a:latin typeface="Roboto" panose="02000000000000000000" pitchFamily="2" charset="0"/>
                <a:ea typeface="Roboto" panose="02000000000000000000" pitchFamily="2" charset="0"/>
                <a:cs typeface="Arial" panose="020B0604020202020204" pitchFamily="34" charset="0"/>
              </a:rPr>
              <a:t>You may wish to delete this slide before beginning the presentation.</a:t>
            </a:r>
          </a:p>
        </p:txBody>
      </p:sp>
      <p:grpSp>
        <p:nvGrpSpPr>
          <p:cNvPr id="10" name="Group 9"/>
          <p:cNvGrpSpPr/>
          <p:nvPr/>
        </p:nvGrpSpPr>
        <p:grpSpPr>
          <a:xfrm>
            <a:off x="743837" y="1471737"/>
            <a:ext cx="7644513" cy="2295228"/>
            <a:chOff x="743837" y="1344834"/>
            <a:chExt cx="7644513" cy="2295228"/>
          </a:xfrm>
        </p:grpSpPr>
        <p:sp>
          <p:nvSpPr>
            <p:cNvPr id="6" name="Rectangle 5"/>
            <p:cNvSpPr/>
            <p:nvPr/>
          </p:nvSpPr>
          <p:spPr>
            <a:xfrm>
              <a:off x="743837" y="1344834"/>
              <a:ext cx="1266195" cy="273960"/>
            </a:xfrm>
            <a:prstGeom prst="rect">
              <a:avLst/>
            </a:prstGeom>
            <a:solidFill>
              <a:srgbClr val="E34192"/>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r>
                <a:rPr lang="en-GB" sz="1600" b="1" dirty="0">
                  <a:latin typeface="Roboto" panose="02000000000000000000" pitchFamily="2" charset="0"/>
                  <a:ea typeface="Roboto" panose="02000000000000000000" pitchFamily="2" charset="0"/>
                </a:rPr>
                <a:t>Animations</a:t>
              </a:r>
            </a:p>
          </p:txBody>
        </p:sp>
        <p:sp>
          <p:nvSpPr>
            <p:cNvPr id="8" name="Rectangle 7"/>
            <p:cNvSpPr/>
            <p:nvPr/>
          </p:nvSpPr>
          <p:spPr>
            <a:xfrm>
              <a:off x="755650" y="1618794"/>
              <a:ext cx="7632700" cy="2021268"/>
            </a:xfrm>
            <a:prstGeom prst="rect">
              <a:avLst/>
            </a:prstGeom>
            <a:noFill/>
            <a:ln w="19050">
              <a:solidFill>
                <a:srgbClr val="18A0DB"/>
              </a:solidFill>
            </a:ln>
          </p:spPr>
          <p:txBody>
            <a:bodyPr wrap="square" lIns="216000" tIns="216000" rIns="216000" bIns="216000">
              <a:spAutoFit/>
            </a:bodyPr>
            <a:lstStyle/>
            <a:p>
              <a:pPr>
                <a:spcAft>
                  <a:spcPts val="600"/>
                </a:spcAft>
              </a:pPr>
              <a:r>
                <a:rPr lang="en-GB" sz="1400" dirty="0">
                  <a:latin typeface="Roboto" panose="02000000000000000000" pitchFamily="2" charset="0"/>
                  <a:ea typeface="Roboto" panose="02000000000000000000" pitchFamily="2" charset="0"/>
                </a:rPr>
                <a:t>This resource has been designed with animations to make it as fun and engaging as possible. To view the content in the correct formatting, please view the PowerPoint in ‘slide show mode’. This takes you from desktop to presentation mode. If you view the slides out of ‘slide show mode’, you may find that some of the text and images overlap each other and/or are difficult to read. </a:t>
              </a:r>
            </a:p>
            <a:p>
              <a:pPr>
                <a:spcAft>
                  <a:spcPts val="600"/>
                </a:spcAft>
              </a:pPr>
              <a:r>
                <a:rPr lang="en-GB" sz="1400" dirty="0">
                  <a:latin typeface="Roboto" panose="02000000000000000000" pitchFamily="2" charset="0"/>
                  <a:ea typeface="Roboto" panose="02000000000000000000" pitchFamily="2" charset="0"/>
                </a:rPr>
                <a:t>To enter slide show mode, go to the </a:t>
              </a:r>
              <a:r>
                <a:rPr lang="en-GB" sz="1400" b="1" dirty="0">
                  <a:latin typeface="Roboto" panose="02000000000000000000" pitchFamily="2" charset="0"/>
                  <a:ea typeface="Roboto" panose="02000000000000000000" pitchFamily="2" charset="0"/>
                </a:rPr>
                <a:t>slide show menu tab </a:t>
              </a:r>
              <a:r>
                <a:rPr lang="en-GB" sz="1400" dirty="0">
                  <a:latin typeface="Roboto" panose="02000000000000000000" pitchFamily="2" charset="0"/>
                  <a:ea typeface="Roboto" panose="02000000000000000000" pitchFamily="2" charset="0"/>
                </a:rPr>
                <a:t>and select either </a:t>
              </a:r>
              <a:r>
                <a:rPr lang="en-GB" sz="1400" b="1" dirty="0">
                  <a:latin typeface="Roboto" panose="02000000000000000000" pitchFamily="2" charset="0"/>
                  <a:ea typeface="Roboto" panose="02000000000000000000" pitchFamily="2" charset="0"/>
                </a:rPr>
                <a:t>from beginning</a:t>
              </a:r>
              <a:r>
                <a:rPr lang="en-GB" sz="1400" dirty="0">
                  <a:latin typeface="Roboto" panose="02000000000000000000" pitchFamily="2" charset="0"/>
                  <a:ea typeface="Roboto" panose="02000000000000000000" pitchFamily="2" charset="0"/>
                </a:rPr>
                <a:t> </a:t>
              </a:r>
              <a:r>
                <a:rPr lang="en-GB" sz="1400" b="1" dirty="0">
                  <a:latin typeface="Roboto" panose="02000000000000000000" pitchFamily="2" charset="0"/>
                  <a:ea typeface="Roboto" panose="02000000000000000000" pitchFamily="2" charset="0"/>
                </a:rPr>
                <a:t>or from current slide</a:t>
              </a:r>
              <a:r>
                <a:rPr lang="en-GB" sz="1400" dirty="0">
                  <a:latin typeface="Roboto" panose="02000000000000000000" pitchFamily="2" charset="0"/>
                  <a:ea typeface="Roboto" panose="02000000000000000000" pitchFamily="2" charset="0"/>
                </a:rPr>
                <a:t>.</a:t>
              </a:r>
            </a:p>
          </p:txBody>
        </p:sp>
      </p:grpSp>
      <p:sp>
        <p:nvSpPr>
          <p:cNvPr id="2" name="Rectangle 1"/>
          <p:cNvSpPr/>
          <p:nvPr/>
        </p:nvSpPr>
        <p:spPr>
          <a:xfrm>
            <a:off x="743836" y="1163960"/>
            <a:ext cx="7644513" cy="307777"/>
          </a:xfrm>
          <a:prstGeom prst="rect">
            <a:avLst/>
          </a:prstGeom>
        </p:spPr>
        <p:txBody>
          <a:bodyPr wrap="square">
            <a:spAutoFit/>
          </a:bodyPr>
          <a:lstStyle/>
          <a:p>
            <a:pPr algn="ctr"/>
            <a:r>
              <a:rPr lang="en-GB" sz="1400" dirty="0">
                <a:latin typeface="Roboto" panose="02000000000000000000" pitchFamily="2" charset="0"/>
                <a:ea typeface="Roboto" panose="02000000000000000000" pitchFamily="2" charset="0"/>
              </a:rPr>
              <a:t>We hope you find the information on our website and resources useful. </a:t>
            </a:r>
            <a:endParaRPr lang="en-GB" sz="1400" dirty="0"/>
          </a:p>
        </p:txBody>
      </p:sp>
    </p:spTree>
    <p:extLst>
      <p:ext uri="{BB962C8B-B14F-4D97-AF65-F5344CB8AC3E}">
        <p14:creationId xmlns:p14="http://schemas.microsoft.com/office/powerpoint/2010/main" val="2862974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34AD7459-C1C6-45F3-97CB-BC940EFF37DA}"/>
              </a:ext>
            </a:extLst>
          </p:cNvPr>
          <p:cNvSpPr/>
          <p:nvPr/>
        </p:nvSpPr>
        <p:spPr>
          <a:xfrm>
            <a:off x="838899" y="1473201"/>
            <a:ext cx="7474591" cy="700049"/>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DCE758EA-11AF-4D9F-8381-D9A15D4866F2}"/>
              </a:ext>
            </a:extLst>
          </p:cNvPr>
          <p:cNvSpPr>
            <a:spLocks noGrp="1"/>
          </p:cNvSpPr>
          <p:nvPr>
            <p:ph type="title"/>
          </p:nvPr>
        </p:nvSpPr>
        <p:spPr/>
        <p:txBody>
          <a:bodyPr/>
          <a:lstStyle/>
          <a:p>
            <a:r>
              <a:rPr lang="en-GB" sz="2800" dirty="0"/>
              <a:t>Shapes with More Than One Line of Symmetry</a:t>
            </a:r>
          </a:p>
        </p:txBody>
      </p:sp>
      <p:sp>
        <p:nvSpPr>
          <p:cNvPr id="3" name="TextBox 2">
            <a:extLst>
              <a:ext uri="{FF2B5EF4-FFF2-40B4-BE49-F238E27FC236}">
                <a16:creationId xmlns:a16="http://schemas.microsoft.com/office/drawing/2014/main" id="{6BB483A4-064F-4D1D-A30E-2E5344CDE57B}"/>
              </a:ext>
            </a:extLst>
          </p:cNvPr>
          <p:cNvSpPr txBox="1"/>
          <p:nvPr/>
        </p:nvSpPr>
        <p:spPr>
          <a:xfrm>
            <a:off x="1096511" y="1643543"/>
            <a:ext cx="6942590" cy="369332"/>
          </a:xfrm>
          <a:prstGeom prst="rect">
            <a:avLst/>
          </a:prstGeom>
          <a:noFill/>
        </p:spPr>
        <p:txBody>
          <a:bodyPr wrap="square" rtlCol="0">
            <a:spAutoFit/>
          </a:bodyPr>
          <a:lstStyle/>
          <a:p>
            <a:pPr algn="ctr"/>
            <a:r>
              <a:rPr lang="en-GB" dirty="0"/>
              <a:t>This is a rectangle. It has 2 lines of symmetry.</a:t>
            </a:r>
          </a:p>
        </p:txBody>
      </p:sp>
      <p:sp>
        <p:nvSpPr>
          <p:cNvPr id="4" name="Rectangle 3">
            <a:extLst>
              <a:ext uri="{FF2B5EF4-FFF2-40B4-BE49-F238E27FC236}">
                <a16:creationId xmlns:a16="http://schemas.microsoft.com/office/drawing/2014/main" id="{AD2C6D74-8361-42BA-B91B-D7406960CDFE}"/>
              </a:ext>
            </a:extLst>
          </p:cNvPr>
          <p:cNvSpPr/>
          <p:nvPr/>
        </p:nvSpPr>
        <p:spPr>
          <a:xfrm>
            <a:off x="884689" y="2505075"/>
            <a:ext cx="3467100" cy="1390650"/>
          </a:xfrm>
          <a:prstGeom prst="rec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Rectangle 4">
            <a:extLst>
              <a:ext uri="{FF2B5EF4-FFF2-40B4-BE49-F238E27FC236}">
                <a16:creationId xmlns:a16="http://schemas.microsoft.com/office/drawing/2014/main" id="{266577EF-38E0-4BB2-AF89-B064719D3FCC}"/>
              </a:ext>
            </a:extLst>
          </p:cNvPr>
          <p:cNvSpPr/>
          <p:nvPr/>
        </p:nvSpPr>
        <p:spPr>
          <a:xfrm>
            <a:off x="2830061" y="4387925"/>
            <a:ext cx="3467100" cy="1390650"/>
          </a:xfrm>
          <a:prstGeom prst="rec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Rectangle 5">
            <a:extLst>
              <a:ext uri="{FF2B5EF4-FFF2-40B4-BE49-F238E27FC236}">
                <a16:creationId xmlns:a16="http://schemas.microsoft.com/office/drawing/2014/main" id="{8004CD3F-DBFD-4751-8C90-47D86ECFF0B7}"/>
              </a:ext>
            </a:extLst>
          </p:cNvPr>
          <p:cNvSpPr/>
          <p:nvPr/>
        </p:nvSpPr>
        <p:spPr>
          <a:xfrm>
            <a:off x="4792211" y="2505075"/>
            <a:ext cx="3467100" cy="1390650"/>
          </a:xfrm>
          <a:prstGeom prst="rec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8" name="Straight Arrow Connector 7">
            <a:extLst>
              <a:ext uri="{FF2B5EF4-FFF2-40B4-BE49-F238E27FC236}">
                <a16:creationId xmlns:a16="http://schemas.microsoft.com/office/drawing/2014/main" id="{DBE12908-F1B1-4D4E-B580-3EECDA158ADC}"/>
              </a:ext>
            </a:extLst>
          </p:cNvPr>
          <p:cNvCxnSpPr>
            <a:stCxn id="4" idx="0"/>
            <a:endCxn id="4" idx="2"/>
          </p:cNvCxnSpPr>
          <p:nvPr/>
        </p:nvCxnSpPr>
        <p:spPr>
          <a:xfrm>
            <a:off x="2618239" y="2505075"/>
            <a:ext cx="0" cy="1390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A7FCADE-4680-4A40-9F85-8F2B58D7F5ED}"/>
              </a:ext>
            </a:extLst>
          </p:cNvPr>
          <p:cNvCxnSpPr>
            <a:stCxn id="6" idx="1"/>
          </p:cNvCxnSpPr>
          <p:nvPr/>
        </p:nvCxnSpPr>
        <p:spPr>
          <a:xfrm>
            <a:off x="4792211" y="3200400"/>
            <a:ext cx="34671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664E610-06FB-4059-829C-8347772F7FB9}"/>
              </a:ext>
            </a:extLst>
          </p:cNvPr>
          <p:cNvCxnSpPr/>
          <p:nvPr/>
        </p:nvCxnSpPr>
        <p:spPr>
          <a:xfrm>
            <a:off x="2830061" y="4387925"/>
            <a:ext cx="3467100" cy="1390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3BF3120-D940-49C4-8861-EF2307F0B3C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7868" y="3429000"/>
            <a:ext cx="676328" cy="646332"/>
          </a:xfrm>
          <a:prstGeom prst="rect">
            <a:avLst/>
          </a:prstGeom>
        </p:spPr>
      </p:pic>
      <p:pic>
        <p:nvPicPr>
          <p:cNvPr id="14" name="Picture 13">
            <a:extLst>
              <a:ext uri="{FF2B5EF4-FFF2-40B4-BE49-F238E27FC236}">
                <a16:creationId xmlns:a16="http://schemas.microsoft.com/office/drawing/2014/main" id="{586DDCE3-F7C0-44A2-A8DE-76937799AB3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87797" y="3418427"/>
            <a:ext cx="676328" cy="646332"/>
          </a:xfrm>
          <a:prstGeom prst="rect">
            <a:avLst/>
          </a:prstGeom>
        </p:spPr>
      </p:pic>
      <p:pic>
        <p:nvPicPr>
          <p:cNvPr id="15" name="Picture 14">
            <a:extLst>
              <a:ext uri="{FF2B5EF4-FFF2-40B4-BE49-F238E27FC236}">
                <a16:creationId xmlns:a16="http://schemas.microsoft.com/office/drawing/2014/main" id="{86ECEE0F-F311-442A-98A9-E3FC56AE86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07305" y="4591050"/>
            <a:ext cx="765675" cy="529409"/>
          </a:xfrm>
          <a:prstGeom prst="rect">
            <a:avLst/>
          </a:prstGeom>
        </p:spPr>
      </p:pic>
    </p:spTree>
    <p:extLst>
      <p:ext uri="{BB962C8B-B14F-4D97-AF65-F5344CB8AC3E}">
        <p14:creationId xmlns:p14="http://schemas.microsoft.com/office/powerpoint/2010/main" val="604281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500"/>
                                        <p:tgtEl>
                                          <p:spTgt spid="1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par>
                          <p:cTn id="18" fill="hold">
                            <p:stCondLst>
                              <p:cond delay="500"/>
                            </p:stCondLst>
                            <p:childTnLst>
                              <p:par>
                                <p:cTn id="19" presetID="22" presetClass="entr" presetSubtype="1"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up)">
                                      <p:cBhvr>
                                        <p:cTn id="21" dur="500"/>
                                        <p:tgtEl>
                                          <p:spTgt spid="8"/>
                                        </p:tgtEl>
                                      </p:cBhvr>
                                    </p:animEffect>
                                  </p:childTnLst>
                                </p:cTn>
                              </p:par>
                            </p:childTnLst>
                          </p:cTn>
                        </p:par>
                        <p:par>
                          <p:cTn id="22" fill="hold">
                            <p:stCondLst>
                              <p:cond delay="1000"/>
                            </p:stCondLst>
                            <p:childTnLst>
                              <p:par>
                                <p:cTn id="23" presetID="16" presetClass="entr" presetSubtype="21"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arn(inVertical)">
                                      <p:cBhvr>
                                        <p:cTn id="25" dur="500"/>
                                        <p:tgtEl>
                                          <p:spTgt spid="6"/>
                                        </p:tgtEl>
                                      </p:cBhvr>
                                    </p:animEffect>
                                  </p:childTnLst>
                                </p:cTn>
                              </p:par>
                            </p:childTnLst>
                          </p:cTn>
                        </p:par>
                        <p:par>
                          <p:cTn id="26" fill="hold">
                            <p:stCondLst>
                              <p:cond delay="1500"/>
                            </p:stCondLst>
                            <p:childTnLst>
                              <p:par>
                                <p:cTn id="27" presetID="22" presetClass="entr" presetSubtype="8"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left)">
                                      <p:cBhvr>
                                        <p:cTn id="29" dur="500"/>
                                        <p:tgtEl>
                                          <p:spTgt spid="10"/>
                                        </p:tgtEl>
                                      </p:cBhvr>
                                    </p:animEffect>
                                  </p:childTnLst>
                                </p:cTn>
                              </p:par>
                            </p:childTnLst>
                          </p:cTn>
                        </p:par>
                        <p:par>
                          <p:cTn id="30" fill="hold">
                            <p:stCondLst>
                              <p:cond delay="2000"/>
                            </p:stCondLst>
                            <p:childTnLst>
                              <p:par>
                                <p:cTn id="31" presetID="16" presetClass="entr" presetSubtype="21" fill="hold" grpId="0"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barn(inVertical)">
                                      <p:cBhvr>
                                        <p:cTn id="33" dur="500"/>
                                        <p:tgtEl>
                                          <p:spTgt spid="5"/>
                                        </p:tgtEl>
                                      </p:cBhvr>
                                    </p:animEffect>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left)">
                                      <p:cBhvr>
                                        <p:cTn id="37" dur="500"/>
                                        <p:tgtEl>
                                          <p:spTgt spid="12"/>
                                        </p:tgtEl>
                                      </p:cBhvr>
                                    </p:animEffect>
                                  </p:childTnLst>
                                </p:cTn>
                              </p:par>
                            </p:childTnLst>
                          </p:cTn>
                        </p:par>
                        <p:par>
                          <p:cTn id="38" fill="hold">
                            <p:stCondLst>
                              <p:cond delay="3000"/>
                            </p:stCondLst>
                            <p:childTnLst>
                              <p:par>
                                <p:cTn id="39" presetID="10" presetClass="entr" presetSubtype="0" fill="hold" nodeType="after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childTnLst>
                          </p:cTn>
                        </p:par>
                        <p:par>
                          <p:cTn id="42" fill="hold">
                            <p:stCondLst>
                              <p:cond delay="3500"/>
                            </p:stCondLst>
                            <p:childTnLst>
                              <p:par>
                                <p:cTn id="43" presetID="10" presetClass="entr" presetSubtype="0" fill="hold" nodeType="after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par>
                          <p:cTn id="46" fill="hold">
                            <p:stCondLst>
                              <p:cond delay="4000"/>
                            </p:stCondLst>
                            <p:childTnLst>
                              <p:par>
                                <p:cTn id="47" presetID="10" presetClass="entr" presetSubtype="0"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 grpId="0"/>
      <p:bldP spid="4" grpId="0" animBg="1"/>
      <p:bldP spid="5"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C005664E-F3F4-465C-A4BA-1E965DCBFF42}"/>
              </a:ext>
            </a:extLst>
          </p:cNvPr>
          <p:cNvSpPr/>
          <p:nvPr/>
        </p:nvSpPr>
        <p:spPr>
          <a:xfrm>
            <a:off x="838899" y="1473201"/>
            <a:ext cx="7474591" cy="700049"/>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1">
            <a:extLst>
              <a:ext uri="{FF2B5EF4-FFF2-40B4-BE49-F238E27FC236}">
                <a16:creationId xmlns:a16="http://schemas.microsoft.com/office/drawing/2014/main" id="{AF6B4BEA-8E4E-4221-B499-1BBF45C0C023}"/>
              </a:ext>
            </a:extLst>
          </p:cNvPr>
          <p:cNvSpPr>
            <a:spLocks noGrp="1"/>
          </p:cNvSpPr>
          <p:nvPr>
            <p:ph type="title"/>
          </p:nvPr>
        </p:nvSpPr>
        <p:spPr>
          <a:xfrm>
            <a:off x="457200" y="479425"/>
            <a:ext cx="8220075" cy="993775"/>
          </a:xfrm>
        </p:spPr>
        <p:txBody>
          <a:bodyPr/>
          <a:lstStyle/>
          <a:p>
            <a:r>
              <a:rPr lang="en-GB" sz="2800" dirty="0"/>
              <a:t>Shapes with More Than One Line of Symmetry</a:t>
            </a:r>
          </a:p>
        </p:txBody>
      </p:sp>
      <p:sp>
        <p:nvSpPr>
          <p:cNvPr id="4" name="TextBox 3">
            <a:extLst>
              <a:ext uri="{FF2B5EF4-FFF2-40B4-BE49-F238E27FC236}">
                <a16:creationId xmlns:a16="http://schemas.microsoft.com/office/drawing/2014/main" id="{2BE6480F-7AD9-4D62-97FA-237981870295}"/>
              </a:ext>
            </a:extLst>
          </p:cNvPr>
          <p:cNvSpPr txBox="1"/>
          <p:nvPr/>
        </p:nvSpPr>
        <p:spPr>
          <a:xfrm>
            <a:off x="1096511" y="1643543"/>
            <a:ext cx="6942590" cy="369332"/>
          </a:xfrm>
          <a:prstGeom prst="rect">
            <a:avLst/>
          </a:prstGeom>
          <a:noFill/>
        </p:spPr>
        <p:txBody>
          <a:bodyPr wrap="square" rtlCol="0">
            <a:spAutoFit/>
          </a:bodyPr>
          <a:lstStyle/>
          <a:p>
            <a:pPr algn="ctr"/>
            <a:r>
              <a:rPr lang="en-GB" dirty="0"/>
              <a:t>This is a square. A square has 4 lines of symmetry.</a:t>
            </a:r>
          </a:p>
        </p:txBody>
      </p:sp>
      <p:sp>
        <p:nvSpPr>
          <p:cNvPr id="5" name="Rectangle 4">
            <a:extLst>
              <a:ext uri="{FF2B5EF4-FFF2-40B4-BE49-F238E27FC236}">
                <a16:creationId xmlns:a16="http://schemas.microsoft.com/office/drawing/2014/main" id="{CC430006-5695-44A2-8A8A-ACC628B95BF1}"/>
              </a:ext>
            </a:extLst>
          </p:cNvPr>
          <p:cNvSpPr/>
          <p:nvPr/>
        </p:nvSpPr>
        <p:spPr>
          <a:xfrm>
            <a:off x="2314574" y="2447925"/>
            <a:ext cx="1590675" cy="1590675"/>
          </a:xfrm>
          <a:prstGeom prst="rec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3B39E6D6-CD46-45E6-A229-8AAF621CA430}"/>
              </a:ext>
            </a:extLst>
          </p:cNvPr>
          <p:cNvSpPr/>
          <p:nvPr/>
        </p:nvSpPr>
        <p:spPr>
          <a:xfrm>
            <a:off x="5238752" y="2447925"/>
            <a:ext cx="1590675" cy="1590675"/>
          </a:xfrm>
          <a:prstGeom prst="rec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292D8030-6231-4701-8FC3-730E2FD9E522}"/>
              </a:ext>
            </a:extLst>
          </p:cNvPr>
          <p:cNvSpPr/>
          <p:nvPr/>
        </p:nvSpPr>
        <p:spPr>
          <a:xfrm>
            <a:off x="2314574" y="4419119"/>
            <a:ext cx="1590675" cy="1590675"/>
          </a:xfrm>
          <a:prstGeom prst="rec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F213A8A1-DD25-4FC2-B937-2F3DED590989}"/>
              </a:ext>
            </a:extLst>
          </p:cNvPr>
          <p:cNvSpPr/>
          <p:nvPr/>
        </p:nvSpPr>
        <p:spPr>
          <a:xfrm>
            <a:off x="5238752" y="4419119"/>
            <a:ext cx="1590675" cy="1590675"/>
          </a:xfrm>
          <a:prstGeom prst="rec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 name="Straight Arrow Connector 11">
            <a:extLst>
              <a:ext uri="{FF2B5EF4-FFF2-40B4-BE49-F238E27FC236}">
                <a16:creationId xmlns:a16="http://schemas.microsoft.com/office/drawing/2014/main" id="{5B8B6A31-115D-4DEE-B739-5B0DB4B60864}"/>
              </a:ext>
            </a:extLst>
          </p:cNvPr>
          <p:cNvCxnSpPr>
            <a:stCxn id="5" idx="0"/>
            <a:endCxn id="5" idx="2"/>
          </p:cNvCxnSpPr>
          <p:nvPr/>
        </p:nvCxnSpPr>
        <p:spPr>
          <a:xfrm>
            <a:off x="3109912" y="2447925"/>
            <a:ext cx="0" cy="1590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51DE304-7014-4876-9361-EDF5759B66BF}"/>
              </a:ext>
            </a:extLst>
          </p:cNvPr>
          <p:cNvCxnSpPr>
            <a:stCxn id="6" idx="1"/>
            <a:endCxn id="6" idx="3"/>
          </p:cNvCxnSpPr>
          <p:nvPr/>
        </p:nvCxnSpPr>
        <p:spPr>
          <a:xfrm>
            <a:off x="5238752" y="3243263"/>
            <a:ext cx="15906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66D40AC-5F2F-4732-95D8-8A6273E4C1D3}"/>
              </a:ext>
            </a:extLst>
          </p:cNvPr>
          <p:cNvCxnSpPr/>
          <p:nvPr/>
        </p:nvCxnSpPr>
        <p:spPr>
          <a:xfrm flipH="1">
            <a:off x="2314574" y="4419119"/>
            <a:ext cx="1590675" cy="1590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FCE8599-686E-4B27-8DB9-51369F1D0CCF}"/>
              </a:ext>
            </a:extLst>
          </p:cNvPr>
          <p:cNvCxnSpPr/>
          <p:nvPr/>
        </p:nvCxnSpPr>
        <p:spPr>
          <a:xfrm>
            <a:off x="5238752" y="4419119"/>
            <a:ext cx="1590675" cy="1590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5825272A-CCC0-4D3E-B052-430E171B4F7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74948" y="3443636"/>
            <a:ext cx="1245152" cy="1189928"/>
          </a:xfrm>
          <a:prstGeom prst="rect">
            <a:avLst/>
          </a:prstGeom>
        </p:spPr>
      </p:pic>
    </p:spTree>
    <p:extLst>
      <p:ext uri="{BB962C8B-B14F-4D97-AF65-F5344CB8AC3E}">
        <p14:creationId xmlns:p14="http://schemas.microsoft.com/office/powerpoint/2010/main" val="3799321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anim calcmode="lin" valueType="num">
                                      <p:cBhvr>
                                        <p:cTn id="11" dur="500" fill="hold"/>
                                        <p:tgtEl>
                                          <p:spTgt spid="4"/>
                                        </p:tgtEl>
                                        <p:attrNameLst>
                                          <p:attrName>ppt_x</p:attrName>
                                        </p:attrNameLst>
                                      </p:cBhvr>
                                      <p:tavLst>
                                        <p:tav tm="0">
                                          <p:val>
                                            <p:strVal val="#ppt_x"/>
                                          </p:val>
                                        </p:tav>
                                        <p:tav tm="100000">
                                          <p:val>
                                            <p:strVal val="#ppt_x"/>
                                          </p:val>
                                        </p:tav>
                                      </p:tavLst>
                                    </p:anim>
                                    <p:anim calcmode="lin" valueType="num">
                                      <p:cBhvr>
                                        <p:cTn id="12" dur="5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arn(inVertical)">
                                      <p:cBhvr>
                                        <p:cTn id="17" dur="500"/>
                                        <p:tgtEl>
                                          <p:spTgt spid="5"/>
                                        </p:tgtEl>
                                      </p:cBhvr>
                                    </p:animEffect>
                                  </p:childTnLst>
                                </p:cTn>
                              </p:par>
                            </p:childTnLst>
                          </p:cTn>
                        </p:par>
                        <p:par>
                          <p:cTn id="18" fill="hold">
                            <p:stCondLst>
                              <p:cond delay="500"/>
                            </p:stCondLst>
                            <p:childTnLst>
                              <p:par>
                                <p:cTn id="19" presetID="22" presetClass="entr" presetSubtype="1"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ipe(up)">
                                      <p:cBhvr>
                                        <p:cTn id="21" dur="500"/>
                                        <p:tgtEl>
                                          <p:spTgt spid="12"/>
                                        </p:tgtEl>
                                      </p:cBhvr>
                                    </p:animEffect>
                                  </p:childTnLst>
                                </p:cTn>
                              </p:par>
                            </p:childTnLst>
                          </p:cTn>
                        </p:par>
                        <p:par>
                          <p:cTn id="22" fill="hold">
                            <p:stCondLst>
                              <p:cond delay="1000"/>
                            </p:stCondLst>
                            <p:childTnLst>
                              <p:par>
                                <p:cTn id="23" presetID="16" presetClass="entr" presetSubtype="21"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arn(inVertical)">
                                      <p:cBhvr>
                                        <p:cTn id="25" dur="500"/>
                                        <p:tgtEl>
                                          <p:spTgt spid="6"/>
                                        </p:tgtEl>
                                      </p:cBhvr>
                                    </p:animEffect>
                                  </p:childTnLst>
                                </p:cTn>
                              </p:par>
                            </p:childTnLst>
                          </p:cTn>
                        </p:par>
                        <p:par>
                          <p:cTn id="26" fill="hold">
                            <p:stCondLst>
                              <p:cond delay="1500"/>
                            </p:stCondLst>
                            <p:childTnLst>
                              <p:par>
                                <p:cTn id="27" presetID="22" presetClass="entr" presetSubtype="8" fill="hold"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ipe(left)">
                                      <p:cBhvr>
                                        <p:cTn id="29" dur="500"/>
                                        <p:tgtEl>
                                          <p:spTgt spid="14"/>
                                        </p:tgtEl>
                                      </p:cBhvr>
                                    </p:animEffect>
                                  </p:childTnLst>
                                </p:cTn>
                              </p:par>
                            </p:childTnLst>
                          </p:cTn>
                        </p:par>
                        <p:par>
                          <p:cTn id="30" fill="hold">
                            <p:stCondLst>
                              <p:cond delay="2000"/>
                            </p:stCondLst>
                            <p:childTnLst>
                              <p:par>
                                <p:cTn id="31" presetID="16" presetClass="entr" presetSubtype="21"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barn(inVertical)">
                                      <p:cBhvr>
                                        <p:cTn id="33" dur="500"/>
                                        <p:tgtEl>
                                          <p:spTgt spid="7"/>
                                        </p:tgtEl>
                                      </p:cBhvr>
                                    </p:animEffect>
                                  </p:childTnLst>
                                </p:cTn>
                              </p:par>
                            </p:childTnLst>
                          </p:cTn>
                        </p:par>
                        <p:par>
                          <p:cTn id="34" fill="hold">
                            <p:stCondLst>
                              <p:cond delay="2500"/>
                            </p:stCondLst>
                            <p:childTnLst>
                              <p:par>
                                <p:cTn id="35" presetID="22" presetClass="entr" presetSubtype="2" fill="hold"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right)">
                                      <p:cBhvr>
                                        <p:cTn id="37" dur="500"/>
                                        <p:tgtEl>
                                          <p:spTgt spid="16"/>
                                        </p:tgtEl>
                                      </p:cBhvr>
                                    </p:animEffect>
                                  </p:childTnLst>
                                </p:cTn>
                              </p:par>
                            </p:childTnLst>
                          </p:cTn>
                        </p:par>
                        <p:par>
                          <p:cTn id="38" fill="hold">
                            <p:stCondLst>
                              <p:cond delay="3000"/>
                            </p:stCondLst>
                            <p:childTnLst>
                              <p:par>
                                <p:cTn id="39" presetID="16" presetClass="entr" presetSubtype="21"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barn(inVertical)">
                                      <p:cBhvr>
                                        <p:cTn id="41" dur="500"/>
                                        <p:tgtEl>
                                          <p:spTgt spid="8"/>
                                        </p:tgtEl>
                                      </p:cBhvr>
                                    </p:animEffect>
                                  </p:childTnLst>
                                </p:cTn>
                              </p:par>
                            </p:childTnLst>
                          </p:cTn>
                        </p:par>
                        <p:par>
                          <p:cTn id="42" fill="hold">
                            <p:stCondLst>
                              <p:cond delay="3500"/>
                            </p:stCondLst>
                            <p:childTnLst>
                              <p:par>
                                <p:cTn id="43" presetID="22" presetClass="entr" presetSubtype="8" fill="hold"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wipe(left)">
                                      <p:cBhvr>
                                        <p:cTn id="45" dur="500"/>
                                        <p:tgtEl>
                                          <p:spTgt spid="18"/>
                                        </p:tgtEl>
                                      </p:cBhvr>
                                    </p:animEffect>
                                  </p:childTnLst>
                                </p:cTn>
                              </p:par>
                            </p:childTnLst>
                          </p:cTn>
                        </p:par>
                        <p:par>
                          <p:cTn id="46" fill="hold">
                            <p:stCondLst>
                              <p:cond delay="4000"/>
                            </p:stCondLst>
                            <p:childTnLst>
                              <p:par>
                                <p:cTn id="47" presetID="10" presetClass="entr" presetSubtype="0" fill="hold" nodeType="after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4" grpId="0"/>
      <p:bldP spid="5" grpId="0" animBg="1"/>
      <p:bldP spid="6" grpId="0" animBg="1"/>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3D269124-9002-4A32-8201-3C351C0C309F}"/>
              </a:ext>
            </a:extLst>
          </p:cNvPr>
          <p:cNvSpPr/>
          <p:nvPr/>
        </p:nvSpPr>
        <p:spPr>
          <a:xfrm>
            <a:off x="838899" y="1524847"/>
            <a:ext cx="7474591" cy="87969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4D21E35-6F34-475A-9280-BC68F602B5DF}"/>
              </a:ext>
            </a:extLst>
          </p:cNvPr>
          <p:cNvSpPr>
            <a:spLocks noGrp="1"/>
          </p:cNvSpPr>
          <p:nvPr>
            <p:ph type="title"/>
          </p:nvPr>
        </p:nvSpPr>
        <p:spPr/>
        <p:txBody>
          <a:bodyPr/>
          <a:lstStyle/>
          <a:p>
            <a:r>
              <a:rPr lang="en-GB" sz="3600" dirty="0"/>
              <a:t>Shapes with No Lines of Symmetry</a:t>
            </a:r>
          </a:p>
        </p:txBody>
      </p:sp>
      <p:sp>
        <p:nvSpPr>
          <p:cNvPr id="3" name="TextBox 2">
            <a:extLst>
              <a:ext uri="{FF2B5EF4-FFF2-40B4-BE49-F238E27FC236}">
                <a16:creationId xmlns:a16="http://schemas.microsoft.com/office/drawing/2014/main" id="{5E6007F6-CBD5-4A78-8BD6-6459A5B0FFC6}"/>
              </a:ext>
            </a:extLst>
          </p:cNvPr>
          <p:cNvSpPr txBox="1"/>
          <p:nvPr/>
        </p:nvSpPr>
        <p:spPr>
          <a:xfrm>
            <a:off x="1096511" y="1643543"/>
            <a:ext cx="6942590" cy="646331"/>
          </a:xfrm>
          <a:prstGeom prst="rect">
            <a:avLst/>
          </a:prstGeom>
          <a:noFill/>
        </p:spPr>
        <p:txBody>
          <a:bodyPr wrap="square" rtlCol="0">
            <a:spAutoFit/>
          </a:bodyPr>
          <a:lstStyle/>
          <a:p>
            <a:r>
              <a:rPr lang="en-US" sz="1800" b="0" i="0" u="none" strike="noStrike" dirty="0">
                <a:effectLst/>
              </a:rPr>
              <a:t>Many irregular shapes have no lines of symmetry. An irregular shape is a shape whose sides are not the same.</a:t>
            </a:r>
            <a:endParaRPr lang="en-GB" dirty="0"/>
          </a:p>
        </p:txBody>
      </p:sp>
      <p:sp>
        <p:nvSpPr>
          <p:cNvPr id="4" name="Flowchart: Manual Input 3">
            <a:extLst>
              <a:ext uri="{FF2B5EF4-FFF2-40B4-BE49-F238E27FC236}">
                <a16:creationId xmlns:a16="http://schemas.microsoft.com/office/drawing/2014/main" id="{58B0BE64-0D3B-4FD8-8CBA-6552B02B1D80}"/>
              </a:ext>
            </a:extLst>
          </p:cNvPr>
          <p:cNvSpPr/>
          <p:nvPr/>
        </p:nvSpPr>
        <p:spPr>
          <a:xfrm rot="5400000">
            <a:off x="1450181" y="2729040"/>
            <a:ext cx="1381125" cy="2005012"/>
          </a:xfrm>
          <a:prstGeom prst="flowChartManualInpu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Flowchart: Sequential Access Storage 4">
            <a:extLst>
              <a:ext uri="{FF2B5EF4-FFF2-40B4-BE49-F238E27FC236}">
                <a16:creationId xmlns:a16="http://schemas.microsoft.com/office/drawing/2014/main" id="{4C966AF0-EA7A-4BCF-8985-E64A155A3300}"/>
              </a:ext>
            </a:extLst>
          </p:cNvPr>
          <p:cNvSpPr/>
          <p:nvPr/>
        </p:nvSpPr>
        <p:spPr>
          <a:xfrm rot="8100000">
            <a:off x="3604161" y="2874296"/>
            <a:ext cx="1714500" cy="1714500"/>
          </a:xfrm>
          <a:prstGeom prst="flowChartMagneticTape">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Parallelogram 6">
            <a:extLst>
              <a:ext uri="{FF2B5EF4-FFF2-40B4-BE49-F238E27FC236}">
                <a16:creationId xmlns:a16="http://schemas.microsoft.com/office/drawing/2014/main" id="{2D5040CD-C371-4759-80A3-9007E5475D72}"/>
              </a:ext>
            </a:extLst>
          </p:cNvPr>
          <p:cNvSpPr/>
          <p:nvPr/>
        </p:nvSpPr>
        <p:spPr>
          <a:xfrm>
            <a:off x="5467351" y="3169570"/>
            <a:ext cx="2571750" cy="1252539"/>
          </a:xfrm>
          <a:prstGeom prst="parallelogram">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a:extLst>
              <a:ext uri="{FF2B5EF4-FFF2-40B4-BE49-F238E27FC236}">
                <a16:creationId xmlns:a16="http://schemas.microsoft.com/office/drawing/2014/main" id="{A7D4A869-6C2B-4C1C-956D-C921B9C3F7F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41768" y="5173217"/>
            <a:ext cx="1450934" cy="1003214"/>
          </a:xfrm>
          <a:prstGeom prst="rect">
            <a:avLst/>
          </a:prstGeom>
        </p:spPr>
      </p:pic>
    </p:spTree>
    <p:extLst>
      <p:ext uri="{BB962C8B-B14F-4D97-AF65-F5344CB8AC3E}">
        <p14:creationId xmlns:p14="http://schemas.microsoft.com/office/powerpoint/2010/main" val="2583692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par>
                          <p:cTn id="18" fill="hold">
                            <p:stCondLst>
                              <p:cond delay="500"/>
                            </p:stCondLst>
                            <p:childTnLst>
                              <p:par>
                                <p:cTn id="19" presetID="16" presetClass="entr" presetSubtype="21"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barn(inVertical)">
                                      <p:cBhvr>
                                        <p:cTn id="21" dur="500"/>
                                        <p:tgtEl>
                                          <p:spTgt spid="5"/>
                                        </p:tgtEl>
                                      </p:cBhvr>
                                    </p:animEffect>
                                  </p:childTnLst>
                                </p:cTn>
                              </p:par>
                            </p:childTnLst>
                          </p:cTn>
                        </p:par>
                        <p:par>
                          <p:cTn id="22" fill="hold">
                            <p:stCondLst>
                              <p:cond delay="1000"/>
                            </p:stCondLst>
                            <p:childTnLst>
                              <p:par>
                                <p:cTn id="23" presetID="16" presetClass="entr" presetSubtype="21"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arn(inVertical)">
                                      <p:cBhvr>
                                        <p:cTn id="25" dur="500"/>
                                        <p:tgtEl>
                                          <p:spTgt spid="7"/>
                                        </p:tgtEl>
                                      </p:cBhvr>
                                    </p:animEffect>
                                  </p:childTnLst>
                                </p:cTn>
                              </p:par>
                            </p:childTnLst>
                          </p:cTn>
                        </p:par>
                        <p:par>
                          <p:cTn id="26" fill="hold">
                            <p:stCondLst>
                              <p:cond delay="1500"/>
                            </p:stCondLst>
                            <p:childTnLst>
                              <p:par>
                                <p:cTn id="27" presetID="10"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3" grpId="0"/>
      <p:bldP spid="4" grpId="0" animBg="1"/>
      <p:bldP spid="5" grpId="0" animBg="1"/>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61363-E1C5-44FF-8FD1-66E97A5F8D78}"/>
              </a:ext>
            </a:extLst>
          </p:cNvPr>
          <p:cNvSpPr>
            <a:spLocks noGrp="1"/>
          </p:cNvSpPr>
          <p:nvPr>
            <p:ph type="title"/>
          </p:nvPr>
        </p:nvSpPr>
        <p:spPr>
          <a:xfrm>
            <a:off x="457198" y="631295"/>
            <a:ext cx="8220075" cy="994306"/>
          </a:xfrm>
        </p:spPr>
        <p:txBody>
          <a:bodyPr/>
          <a:lstStyle/>
          <a:p>
            <a:pPr algn="ctr"/>
            <a:r>
              <a:rPr lang="en-GB" sz="3200" dirty="0"/>
              <a:t>Do You Think the Following Shapes Have Lines of Symmetry?</a:t>
            </a:r>
          </a:p>
        </p:txBody>
      </p:sp>
      <p:sp>
        <p:nvSpPr>
          <p:cNvPr id="4" name="Oval 3">
            <a:extLst>
              <a:ext uri="{FF2B5EF4-FFF2-40B4-BE49-F238E27FC236}">
                <a16:creationId xmlns:a16="http://schemas.microsoft.com/office/drawing/2014/main" id="{7CF366EC-1AF6-4F90-9B77-2290DB618E68}"/>
              </a:ext>
            </a:extLst>
          </p:cNvPr>
          <p:cNvSpPr/>
          <p:nvPr/>
        </p:nvSpPr>
        <p:spPr>
          <a:xfrm>
            <a:off x="3038472" y="2136872"/>
            <a:ext cx="3057525" cy="3057525"/>
          </a:xfrm>
          <a:prstGeom prst="ellipse">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Graphic 4">
            <a:extLst>
              <a:ext uri="{FF2B5EF4-FFF2-40B4-BE49-F238E27FC236}">
                <a16:creationId xmlns:a16="http://schemas.microsoft.com/office/drawing/2014/main" id="{58B4444A-52CD-4A8A-8F4E-7353E224908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555626" y="1865634"/>
            <a:ext cx="32749" cy="3600000"/>
          </a:xfrm>
          <a:prstGeom prst="rect">
            <a:avLst/>
          </a:prstGeom>
        </p:spPr>
      </p:pic>
      <p:pic>
        <p:nvPicPr>
          <p:cNvPr id="6" name="Graphic 5">
            <a:extLst>
              <a:ext uri="{FF2B5EF4-FFF2-40B4-BE49-F238E27FC236}">
                <a16:creationId xmlns:a16="http://schemas.microsoft.com/office/drawing/2014/main" id="{B719DABA-8781-4245-A3CD-846AA49EFBD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5400000">
            <a:off x="4555626" y="1868310"/>
            <a:ext cx="32749" cy="3600000"/>
          </a:xfrm>
          <a:prstGeom prst="rect">
            <a:avLst/>
          </a:prstGeom>
        </p:spPr>
      </p:pic>
      <p:pic>
        <p:nvPicPr>
          <p:cNvPr id="7" name="Graphic 6">
            <a:extLst>
              <a:ext uri="{FF2B5EF4-FFF2-40B4-BE49-F238E27FC236}">
                <a16:creationId xmlns:a16="http://schemas.microsoft.com/office/drawing/2014/main" id="{B2BB9B46-AF39-4D14-B4BD-40F701AD57C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8100000">
            <a:off x="4555626" y="1872484"/>
            <a:ext cx="32749" cy="3600000"/>
          </a:xfrm>
          <a:prstGeom prst="rect">
            <a:avLst/>
          </a:prstGeom>
        </p:spPr>
      </p:pic>
      <p:pic>
        <p:nvPicPr>
          <p:cNvPr id="8" name="Graphic 7">
            <a:extLst>
              <a:ext uri="{FF2B5EF4-FFF2-40B4-BE49-F238E27FC236}">
                <a16:creationId xmlns:a16="http://schemas.microsoft.com/office/drawing/2014/main" id="{4AB36027-37D6-4E0B-AB71-8C4AAB05852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2700000">
            <a:off x="4548777" y="1861460"/>
            <a:ext cx="32749" cy="3600000"/>
          </a:xfrm>
          <a:prstGeom prst="rect">
            <a:avLst/>
          </a:prstGeom>
        </p:spPr>
      </p:pic>
      <p:pic>
        <p:nvPicPr>
          <p:cNvPr id="9" name="Picture 8">
            <a:extLst>
              <a:ext uri="{FF2B5EF4-FFF2-40B4-BE49-F238E27FC236}">
                <a16:creationId xmlns:a16="http://schemas.microsoft.com/office/drawing/2014/main" id="{289A20B2-9ACC-4B43-9A9B-A20746DDFA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32048" y="2834036"/>
            <a:ext cx="1245152" cy="1189928"/>
          </a:xfrm>
          <a:prstGeom prst="rect">
            <a:avLst/>
          </a:prstGeom>
        </p:spPr>
      </p:pic>
      <p:sp>
        <p:nvSpPr>
          <p:cNvPr id="10" name="TextBox 9">
            <a:extLst>
              <a:ext uri="{FF2B5EF4-FFF2-40B4-BE49-F238E27FC236}">
                <a16:creationId xmlns:a16="http://schemas.microsoft.com/office/drawing/2014/main" id="{0EE73276-DC7D-438A-AD22-4B3A875530DD}"/>
              </a:ext>
            </a:extLst>
          </p:cNvPr>
          <p:cNvSpPr txBox="1"/>
          <p:nvPr/>
        </p:nvSpPr>
        <p:spPr>
          <a:xfrm>
            <a:off x="457199" y="5639093"/>
            <a:ext cx="8220074" cy="646331"/>
          </a:xfrm>
          <a:prstGeom prst="rect">
            <a:avLst/>
          </a:prstGeom>
          <a:noFill/>
        </p:spPr>
        <p:txBody>
          <a:bodyPr wrap="square" rtlCol="0">
            <a:spAutoFit/>
          </a:bodyPr>
          <a:lstStyle/>
          <a:p>
            <a:pPr algn="ctr"/>
            <a:r>
              <a:rPr lang="en-GB" dirty="0"/>
              <a:t>Circles have an infinite number of lines of symmetry. As long as the line </a:t>
            </a:r>
            <a:br>
              <a:rPr lang="en-GB" dirty="0"/>
            </a:br>
            <a:r>
              <a:rPr lang="en-GB" dirty="0"/>
              <a:t>passes through the centre of the circle, it will be a line of symmetry.</a:t>
            </a:r>
          </a:p>
        </p:txBody>
      </p:sp>
      <p:pic>
        <p:nvPicPr>
          <p:cNvPr id="15" name="Graphic 14">
            <a:extLst>
              <a:ext uri="{FF2B5EF4-FFF2-40B4-BE49-F238E27FC236}">
                <a16:creationId xmlns:a16="http://schemas.microsoft.com/office/drawing/2014/main" id="{ACE4EE7C-6800-F6F6-D557-40C632AA658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664049">
            <a:off x="4555625" y="1865635"/>
            <a:ext cx="32749" cy="3600000"/>
          </a:xfrm>
          <a:prstGeom prst="rect">
            <a:avLst/>
          </a:prstGeom>
        </p:spPr>
      </p:pic>
      <p:pic>
        <p:nvPicPr>
          <p:cNvPr id="16" name="Graphic 15">
            <a:extLst>
              <a:ext uri="{FF2B5EF4-FFF2-40B4-BE49-F238E27FC236}">
                <a16:creationId xmlns:a16="http://schemas.microsoft.com/office/drawing/2014/main" id="{2132AC98-5DD0-E5A1-E42E-D3665F305A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6064049">
            <a:off x="4555625" y="1868311"/>
            <a:ext cx="32749" cy="3600000"/>
          </a:xfrm>
          <a:prstGeom prst="rect">
            <a:avLst/>
          </a:prstGeom>
        </p:spPr>
      </p:pic>
      <p:pic>
        <p:nvPicPr>
          <p:cNvPr id="17" name="Graphic 16">
            <a:extLst>
              <a:ext uri="{FF2B5EF4-FFF2-40B4-BE49-F238E27FC236}">
                <a16:creationId xmlns:a16="http://schemas.microsoft.com/office/drawing/2014/main" id="{8B72E9B5-9446-C612-482D-DA14B9D8EB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8764049">
            <a:off x="4555625" y="1872485"/>
            <a:ext cx="32749" cy="3600000"/>
          </a:xfrm>
          <a:prstGeom prst="rect">
            <a:avLst/>
          </a:prstGeom>
        </p:spPr>
      </p:pic>
      <p:pic>
        <p:nvPicPr>
          <p:cNvPr id="18" name="Graphic 17">
            <a:extLst>
              <a:ext uri="{FF2B5EF4-FFF2-40B4-BE49-F238E27FC236}">
                <a16:creationId xmlns:a16="http://schemas.microsoft.com/office/drawing/2014/main" id="{4D1CAF11-6A9A-D09C-4F7F-9AF2ADD1008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3364049">
            <a:off x="4548776" y="1861461"/>
            <a:ext cx="32749" cy="3600000"/>
          </a:xfrm>
          <a:prstGeom prst="rect">
            <a:avLst/>
          </a:prstGeom>
        </p:spPr>
      </p:pic>
      <p:pic>
        <p:nvPicPr>
          <p:cNvPr id="19" name="Graphic 18">
            <a:extLst>
              <a:ext uri="{FF2B5EF4-FFF2-40B4-BE49-F238E27FC236}">
                <a16:creationId xmlns:a16="http://schemas.microsoft.com/office/drawing/2014/main" id="{B66272F2-B921-2CDD-97F7-1A8E9A9C804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394594">
            <a:off x="4548116" y="1865636"/>
            <a:ext cx="32749" cy="3600000"/>
          </a:xfrm>
          <a:prstGeom prst="rect">
            <a:avLst/>
          </a:prstGeom>
        </p:spPr>
      </p:pic>
      <p:pic>
        <p:nvPicPr>
          <p:cNvPr id="20" name="Graphic 19">
            <a:extLst>
              <a:ext uri="{FF2B5EF4-FFF2-40B4-BE49-F238E27FC236}">
                <a16:creationId xmlns:a16="http://schemas.microsoft.com/office/drawing/2014/main" id="{6A6FC3B0-8907-C7F9-3BCC-B6A9BD0F70D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6794594">
            <a:off x="4548116" y="1868312"/>
            <a:ext cx="32749" cy="3600000"/>
          </a:xfrm>
          <a:prstGeom prst="rect">
            <a:avLst/>
          </a:prstGeom>
        </p:spPr>
      </p:pic>
      <p:pic>
        <p:nvPicPr>
          <p:cNvPr id="21" name="Graphic 20">
            <a:extLst>
              <a:ext uri="{FF2B5EF4-FFF2-40B4-BE49-F238E27FC236}">
                <a16:creationId xmlns:a16="http://schemas.microsoft.com/office/drawing/2014/main" id="{3BBEE13D-749C-8F92-B090-B1C93449E8E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9494594">
            <a:off x="4548116" y="1872486"/>
            <a:ext cx="32749" cy="3600000"/>
          </a:xfrm>
          <a:prstGeom prst="rect">
            <a:avLst/>
          </a:prstGeom>
        </p:spPr>
      </p:pic>
      <p:pic>
        <p:nvPicPr>
          <p:cNvPr id="22" name="Graphic 21">
            <a:extLst>
              <a:ext uri="{FF2B5EF4-FFF2-40B4-BE49-F238E27FC236}">
                <a16:creationId xmlns:a16="http://schemas.microsoft.com/office/drawing/2014/main" id="{BA9A2875-01B3-0748-3A0A-4EA4BA38DF0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4094594">
            <a:off x="4541267" y="1861462"/>
            <a:ext cx="32749" cy="3600000"/>
          </a:xfrm>
          <a:prstGeom prst="rect">
            <a:avLst/>
          </a:prstGeom>
        </p:spPr>
      </p:pic>
      <p:pic>
        <p:nvPicPr>
          <p:cNvPr id="23" name="Graphic 22">
            <a:extLst>
              <a:ext uri="{FF2B5EF4-FFF2-40B4-BE49-F238E27FC236}">
                <a16:creationId xmlns:a16="http://schemas.microsoft.com/office/drawing/2014/main" id="{60FC5B33-E5BF-DD82-8F45-DEF09306998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2026172">
            <a:off x="4555625" y="1865636"/>
            <a:ext cx="32749" cy="3600000"/>
          </a:xfrm>
          <a:prstGeom prst="rect">
            <a:avLst/>
          </a:prstGeom>
        </p:spPr>
      </p:pic>
      <p:pic>
        <p:nvPicPr>
          <p:cNvPr id="24" name="Graphic 23">
            <a:extLst>
              <a:ext uri="{FF2B5EF4-FFF2-40B4-BE49-F238E27FC236}">
                <a16:creationId xmlns:a16="http://schemas.microsoft.com/office/drawing/2014/main" id="{8F99D163-5682-E621-D007-A5BFBB3631A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7426172">
            <a:off x="4555625" y="1868312"/>
            <a:ext cx="32749" cy="3600000"/>
          </a:xfrm>
          <a:prstGeom prst="rect">
            <a:avLst/>
          </a:prstGeom>
        </p:spPr>
      </p:pic>
      <p:pic>
        <p:nvPicPr>
          <p:cNvPr id="25" name="Graphic 24">
            <a:extLst>
              <a:ext uri="{FF2B5EF4-FFF2-40B4-BE49-F238E27FC236}">
                <a16:creationId xmlns:a16="http://schemas.microsoft.com/office/drawing/2014/main" id="{3F9C531B-8BE3-CE66-D514-EACC2FA4C88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0126172">
            <a:off x="4555625" y="1872486"/>
            <a:ext cx="32749" cy="3600000"/>
          </a:xfrm>
          <a:prstGeom prst="rect">
            <a:avLst/>
          </a:prstGeom>
        </p:spPr>
      </p:pic>
      <p:pic>
        <p:nvPicPr>
          <p:cNvPr id="26" name="Graphic 25">
            <a:extLst>
              <a:ext uri="{FF2B5EF4-FFF2-40B4-BE49-F238E27FC236}">
                <a16:creationId xmlns:a16="http://schemas.microsoft.com/office/drawing/2014/main" id="{29A2AD4B-2314-6B88-88C9-92D57F89D90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4726172">
            <a:off x="4548776" y="1861462"/>
            <a:ext cx="32749" cy="3600000"/>
          </a:xfrm>
          <a:prstGeom prst="rect">
            <a:avLst/>
          </a:prstGeom>
        </p:spPr>
      </p:pic>
    </p:spTree>
    <p:extLst>
      <p:ext uri="{BB962C8B-B14F-4D97-AF65-F5344CB8AC3E}">
        <p14:creationId xmlns:p14="http://schemas.microsoft.com/office/powerpoint/2010/main" val="580151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up)">
                                      <p:cBhvr>
                                        <p:cTn id="12" dur="500"/>
                                        <p:tgtEl>
                                          <p:spTgt spid="5"/>
                                        </p:tgtEl>
                                      </p:cBhvr>
                                    </p:animEffect>
                                  </p:childTnLst>
                                </p:cTn>
                              </p:par>
                            </p:childTnLst>
                          </p:cTn>
                        </p:par>
                        <p:par>
                          <p:cTn id="13" fill="hold">
                            <p:stCondLst>
                              <p:cond delay="500"/>
                            </p:stCondLst>
                            <p:childTnLst>
                              <p:par>
                                <p:cTn id="14" presetID="22" presetClass="entr" presetSubtype="2"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right)">
                                      <p:cBhvr>
                                        <p:cTn id="16" dur="500"/>
                                        <p:tgtEl>
                                          <p:spTgt spid="8"/>
                                        </p:tgtEl>
                                      </p:cBhvr>
                                    </p:animEffect>
                                  </p:childTnLst>
                                </p:cTn>
                              </p:par>
                            </p:childTnLst>
                          </p:cTn>
                        </p:par>
                        <p:par>
                          <p:cTn id="17" fill="hold">
                            <p:stCondLst>
                              <p:cond delay="1000"/>
                            </p:stCondLst>
                            <p:childTnLst>
                              <p:par>
                                <p:cTn id="18" presetID="22" presetClass="entr" presetSubtype="2"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right)">
                                      <p:cBhvr>
                                        <p:cTn id="20" dur="500"/>
                                        <p:tgtEl>
                                          <p:spTgt spid="6"/>
                                        </p:tgtEl>
                                      </p:cBhvr>
                                    </p:animEffect>
                                  </p:childTnLst>
                                </p:cTn>
                              </p:par>
                            </p:childTnLst>
                          </p:cTn>
                        </p:par>
                        <p:par>
                          <p:cTn id="21" fill="hold">
                            <p:stCondLst>
                              <p:cond delay="1500"/>
                            </p:stCondLst>
                            <p:childTnLst>
                              <p:par>
                                <p:cTn id="22" presetID="22" presetClass="entr" presetSubtype="4" fill="hold"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down)">
                                      <p:cBhvr>
                                        <p:cTn id="24" dur="500"/>
                                        <p:tgtEl>
                                          <p:spTgt spid="7"/>
                                        </p:tgtEl>
                                      </p:cBhvr>
                                    </p:animEffect>
                                  </p:childTnLst>
                                </p:cTn>
                              </p:par>
                            </p:childTnLst>
                          </p:cTn>
                        </p:par>
                        <p:par>
                          <p:cTn id="25" fill="hold">
                            <p:stCondLst>
                              <p:cond delay="2000"/>
                            </p:stCondLst>
                            <p:childTnLst>
                              <p:par>
                                <p:cTn id="26" presetID="22" presetClass="entr" presetSubtype="1"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wipe(up)">
                                      <p:cBhvr>
                                        <p:cTn id="28" dur="500"/>
                                        <p:tgtEl>
                                          <p:spTgt spid="15"/>
                                        </p:tgtEl>
                                      </p:cBhvr>
                                    </p:animEffect>
                                  </p:childTnLst>
                                </p:cTn>
                              </p:par>
                            </p:childTnLst>
                          </p:cTn>
                        </p:par>
                        <p:par>
                          <p:cTn id="29" fill="hold">
                            <p:stCondLst>
                              <p:cond delay="2500"/>
                            </p:stCondLst>
                            <p:childTnLst>
                              <p:par>
                                <p:cTn id="30" presetID="22" presetClass="entr" presetSubtype="2" fill="hold"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right)">
                                      <p:cBhvr>
                                        <p:cTn id="32" dur="500"/>
                                        <p:tgtEl>
                                          <p:spTgt spid="18"/>
                                        </p:tgtEl>
                                      </p:cBhvr>
                                    </p:animEffect>
                                  </p:childTnLst>
                                </p:cTn>
                              </p:par>
                            </p:childTnLst>
                          </p:cTn>
                        </p:par>
                        <p:par>
                          <p:cTn id="33" fill="hold">
                            <p:stCondLst>
                              <p:cond delay="3000"/>
                            </p:stCondLst>
                            <p:childTnLst>
                              <p:par>
                                <p:cTn id="34" presetID="22" presetClass="entr" presetSubtype="2" fill="hold" nodeType="after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wipe(right)">
                                      <p:cBhvr>
                                        <p:cTn id="36" dur="500"/>
                                        <p:tgtEl>
                                          <p:spTgt spid="16"/>
                                        </p:tgtEl>
                                      </p:cBhvr>
                                    </p:animEffect>
                                  </p:childTnLst>
                                </p:cTn>
                              </p:par>
                            </p:childTnLst>
                          </p:cTn>
                        </p:par>
                        <p:par>
                          <p:cTn id="37" fill="hold">
                            <p:stCondLst>
                              <p:cond delay="3500"/>
                            </p:stCondLst>
                            <p:childTnLst>
                              <p:par>
                                <p:cTn id="38" presetID="22" presetClass="entr" presetSubtype="4" fill="hold" nodeType="after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down)">
                                      <p:cBhvr>
                                        <p:cTn id="40" dur="500"/>
                                        <p:tgtEl>
                                          <p:spTgt spid="17"/>
                                        </p:tgtEl>
                                      </p:cBhvr>
                                    </p:animEffect>
                                  </p:childTnLst>
                                </p:cTn>
                              </p:par>
                            </p:childTnLst>
                          </p:cTn>
                        </p:par>
                        <p:par>
                          <p:cTn id="41" fill="hold">
                            <p:stCondLst>
                              <p:cond delay="4000"/>
                            </p:stCondLst>
                            <p:childTnLst>
                              <p:par>
                                <p:cTn id="42" presetID="22" presetClass="entr" presetSubtype="1" fill="hold" nodeType="after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wipe(up)">
                                      <p:cBhvr>
                                        <p:cTn id="44" dur="500"/>
                                        <p:tgtEl>
                                          <p:spTgt spid="19"/>
                                        </p:tgtEl>
                                      </p:cBhvr>
                                    </p:animEffect>
                                  </p:childTnLst>
                                </p:cTn>
                              </p:par>
                            </p:childTnLst>
                          </p:cTn>
                        </p:par>
                        <p:par>
                          <p:cTn id="45" fill="hold">
                            <p:stCondLst>
                              <p:cond delay="4500"/>
                            </p:stCondLst>
                            <p:childTnLst>
                              <p:par>
                                <p:cTn id="46" presetID="22" presetClass="entr" presetSubtype="2" fill="hold" nodeType="after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wipe(right)">
                                      <p:cBhvr>
                                        <p:cTn id="48" dur="500"/>
                                        <p:tgtEl>
                                          <p:spTgt spid="22"/>
                                        </p:tgtEl>
                                      </p:cBhvr>
                                    </p:animEffect>
                                  </p:childTnLst>
                                </p:cTn>
                              </p:par>
                            </p:childTnLst>
                          </p:cTn>
                        </p:par>
                        <p:par>
                          <p:cTn id="49" fill="hold">
                            <p:stCondLst>
                              <p:cond delay="5000"/>
                            </p:stCondLst>
                            <p:childTnLst>
                              <p:par>
                                <p:cTn id="50" presetID="22" presetClass="entr" presetSubtype="2" fill="hold" nodeType="after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wipe(right)">
                                      <p:cBhvr>
                                        <p:cTn id="52" dur="500"/>
                                        <p:tgtEl>
                                          <p:spTgt spid="20"/>
                                        </p:tgtEl>
                                      </p:cBhvr>
                                    </p:animEffect>
                                  </p:childTnLst>
                                </p:cTn>
                              </p:par>
                            </p:childTnLst>
                          </p:cTn>
                        </p:par>
                        <p:par>
                          <p:cTn id="53" fill="hold">
                            <p:stCondLst>
                              <p:cond delay="5500"/>
                            </p:stCondLst>
                            <p:childTnLst>
                              <p:par>
                                <p:cTn id="54" presetID="22" presetClass="entr" presetSubtype="4" fill="hold"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wipe(down)">
                                      <p:cBhvr>
                                        <p:cTn id="56" dur="500"/>
                                        <p:tgtEl>
                                          <p:spTgt spid="21"/>
                                        </p:tgtEl>
                                      </p:cBhvr>
                                    </p:animEffect>
                                  </p:childTnLst>
                                </p:cTn>
                              </p:par>
                            </p:childTnLst>
                          </p:cTn>
                        </p:par>
                        <p:par>
                          <p:cTn id="57" fill="hold">
                            <p:stCondLst>
                              <p:cond delay="6000"/>
                            </p:stCondLst>
                            <p:childTnLst>
                              <p:par>
                                <p:cTn id="58" presetID="22" presetClass="entr" presetSubtype="1" fill="hold" nodeType="after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wipe(up)">
                                      <p:cBhvr>
                                        <p:cTn id="60" dur="500"/>
                                        <p:tgtEl>
                                          <p:spTgt spid="23"/>
                                        </p:tgtEl>
                                      </p:cBhvr>
                                    </p:animEffect>
                                  </p:childTnLst>
                                </p:cTn>
                              </p:par>
                            </p:childTnLst>
                          </p:cTn>
                        </p:par>
                        <p:par>
                          <p:cTn id="61" fill="hold">
                            <p:stCondLst>
                              <p:cond delay="6500"/>
                            </p:stCondLst>
                            <p:childTnLst>
                              <p:par>
                                <p:cTn id="62" presetID="22" presetClass="entr" presetSubtype="2" fill="hold" nodeType="after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wipe(right)">
                                      <p:cBhvr>
                                        <p:cTn id="64" dur="500"/>
                                        <p:tgtEl>
                                          <p:spTgt spid="26"/>
                                        </p:tgtEl>
                                      </p:cBhvr>
                                    </p:animEffect>
                                  </p:childTnLst>
                                </p:cTn>
                              </p:par>
                            </p:childTnLst>
                          </p:cTn>
                        </p:par>
                        <p:par>
                          <p:cTn id="65" fill="hold">
                            <p:stCondLst>
                              <p:cond delay="7000"/>
                            </p:stCondLst>
                            <p:childTnLst>
                              <p:par>
                                <p:cTn id="66" presetID="22" presetClass="entr" presetSubtype="2" fill="hold" nodeType="after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wipe(right)">
                                      <p:cBhvr>
                                        <p:cTn id="68" dur="500"/>
                                        <p:tgtEl>
                                          <p:spTgt spid="24"/>
                                        </p:tgtEl>
                                      </p:cBhvr>
                                    </p:animEffect>
                                  </p:childTnLst>
                                </p:cTn>
                              </p:par>
                            </p:childTnLst>
                          </p:cTn>
                        </p:par>
                        <p:par>
                          <p:cTn id="69" fill="hold">
                            <p:stCondLst>
                              <p:cond delay="7500"/>
                            </p:stCondLst>
                            <p:childTnLst>
                              <p:par>
                                <p:cTn id="70" presetID="22" presetClass="entr" presetSubtype="4" fill="hold" nodeType="after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wipe(down)">
                                      <p:cBhvr>
                                        <p:cTn id="72" dur="500"/>
                                        <p:tgtEl>
                                          <p:spTgt spid="25"/>
                                        </p:tgtEl>
                                      </p:cBhvr>
                                    </p:animEffect>
                                  </p:childTnLst>
                                </p:cTn>
                              </p:par>
                            </p:childTnLst>
                          </p:cTn>
                        </p:par>
                        <p:par>
                          <p:cTn id="73" fill="hold">
                            <p:stCondLst>
                              <p:cond delay="8000"/>
                            </p:stCondLst>
                            <p:childTnLst>
                              <p:par>
                                <p:cTn id="74" presetID="10" presetClass="entr" presetSubtype="0" fill="hold" nodeType="afterEffect">
                                  <p:stCondLst>
                                    <p:cond delay="0"/>
                                  </p:stCondLst>
                                  <p:childTnLst>
                                    <p:set>
                                      <p:cBhvr>
                                        <p:cTn id="75" dur="1" fill="hold">
                                          <p:stCondLst>
                                            <p:cond delay="0"/>
                                          </p:stCondLst>
                                        </p:cTn>
                                        <p:tgtEl>
                                          <p:spTgt spid="9"/>
                                        </p:tgtEl>
                                        <p:attrNameLst>
                                          <p:attrName>style.visibility</p:attrName>
                                        </p:attrNameLst>
                                      </p:cBhvr>
                                      <p:to>
                                        <p:strVal val="visible"/>
                                      </p:to>
                                    </p:set>
                                    <p:animEffect transition="in" filter="fade">
                                      <p:cBhvr>
                                        <p:cTn id="76" dur="500"/>
                                        <p:tgtEl>
                                          <p:spTgt spid="9"/>
                                        </p:tgtEl>
                                      </p:cBhvr>
                                    </p:animEffect>
                                  </p:childTnLst>
                                </p:cTn>
                              </p:par>
                              <p:par>
                                <p:cTn id="77" presetID="42" presetClass="entr" presetSubtype="0" fill="hold" grpId="0" nodeType="withEffect">
                                  <p:stCondLst>
                                    <p:cond delay="0"/>
                                  </p:stCondLst>
                                  <p:childTnLst>
                                    <p:set>
                                      <p:cBhvr>
                                        <p:cTn id="78" dur="1" fill="hold">
                                          <p:stCondLst>
                                            <p:cond delay="0"/>
                                          </p:stCondLst>
                                        </p:cTn>
                                        <p:tgtEl>
                                          <p:spTgt spid="10"/>
                                        </p:tgtEl>
                                        <p:attrNameLst>
                                          <p:attrName>style.visibility</p:attrName>
                                        </p:attrNameLst>
                                      </p:cBhvr>
                                      <p:to>
                                        <p:strVal val="visible"/>
                                      </p:to>
                                    </p:set>
                                    <p:animEffect transition="in" filter="fade">
                                      <p:cBhvr>
                                        <p:cTn id="79" dur="500"/>
                                        <p:tgtEl>
                                          <p:spTgt spid="10"/>
                                        </p:tgtEl>
                                      </p:cBhvr>
                                    </p:animEffect>
                                    <p:anim calcmode="lin" valueType="num">
                                      <p:cBhvr>
                                        <p:cTn id="80" dur="500" fill="hold"/>
                                        <p:tgtEl>
                                          <p:spTgt spid="10"/>
                                        </p:tgtEl>
                                        <p:attrNameLst>
                                          <p:attrName>ppt_x</p:attrName>
                                        </p:attrNameLst>
                                      </p:cBhvr>
                                      <p:tavLst>
                                        <p:tav tm="0">
                                          <p:val>
                                            <p:strVal val="#ppt_x"/>
                                          </p:val>
                                        </p:tav>
                                        <p:tav tm="100000">
                                          <p:val>
                                            <p:strVal val="#ppt_x"/>
                                          </p:val>
                                        </p:tav>
                                      </p:tavLst>
                                    </p:anim>
                                    <p:anim calcmode="lin" valueType="num">
                                      <p:cBhvr>
                                        <p:cTn id="81" dur="5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rrow: Up 2">
            <a:extLst>
              <a:ext uri="{FF2B5EF4-FFF2-40B4-BE49-F238E27FC236}">
                <a16:creationId xmlns:a16="http://schemas.microsoft.com/office/drawing/2014/main" id="{C968ABA2-22FC-4B3C-A1D7-81B2426BA6AA}"/>
              </a:ext>
            </a:extLst>
          </p:cNvPr>
          <p:cNvSpPr/>
          <p:nvPr/>
        </p:nvSpPr>
        <p:spPr>
          <a:xfrm>
            <a:off x="3400425" y="2143124"/>
            <a:ext cx="2338976" cy="3495675"/>
          </a:xfrm>
          <a:prstGeom prst="upArrow">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6C61363-E1C5-44FF-8FD1-66E97A5F8D78}"/>
              </a:ext>
            </a:extLst>
          </p:cNvPr>
          <p:cNvSpPr>
            <a:spLocks noGrp="1"/>
          </p:cNvSpPr>
          <p:nvPr>
            <p:ph type="title"/>
          </p:nvPr>
        </p:nvSpPr>
        <p:spPr>
          <a:xfrm>
            <a:off x="457198" y="631295"/>
            <a:ext cx="8220075" cy="994306"/>
          </a:xfrm>
        </p:spPr>
        <p:txBody>
          <a:bodyPr/>
          <a:lstStyle/>
          <a:p>
            <a:pPr algn="ctr"/>
            <a:r>
              <a:rPr lang="en-GB" sz="3200" dirty="0"/>
              <a:t>Do You Think the Following Shapes Have Lines of Symmetry?</a:t>
            </a:r>
          </a:p>
        </p:txBody>
      </p:sp>
      <p:pic>
        <p:nvPicPr>
          <p:cNvPr id="5" name="Graphic 4">
            <a:extLst>
              <a:ext uri="{FF2B5EF4-FFF2-40B4-BE49-F238E27FC236}">
                <a16:creationId xmlns:a16="http://schemas.microsoft.com/office/drawing/2014/main" id="{58B4444A-52CD-4A8A-8F4E-7353E224908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555626" y="2090962"/>
            <a:ext cx="32749" cy="3600000"/>
          </a:xfrm>
          <a:prstGeom prst="rect">
            <a:avLst/>
          </a:prstGeom>
        </p:spPr>
      </p:pic>
      <p:pic>
        <p:nvPicPr>
          <p:cNvPr id="9" name="Picture 8">
            <a:extLst>
              <a:ext uri="{FF2B5EF4-FFF2-40B4-BE49-F238E27FC236}">
                <a16:creationId xmlns:a16="http://schemas.microsoft.com/office/drawing/2014/main" id="{83E3822C-74BC-4473-9D0E-A30C0F9C83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32048" y="2834036"/>
            <a:ext cx="1245152" cy="1189928"/>
          </a:xfrm>
          <a:prstGeom prst="rect">
            <a:avLst/>
          </a:prstGeom>
        </p:spPr>
      </p:pic>
      <p:sp>
        <p:nvSpPr>
          <p:cNvPr id="10" name="TextBox 9">
            <a:extLst>
              <a:ext uri="{FF2B5EF4-FFF2-40B4-BE49-F238E27FC236}">
                <a16:creationId xmlns:a16="http://schemas.microsoft.com/office/drawing/2014/main" id="{5CDF3202-A18D-4149-96BD-F4BC851FAB2B}"/>
              </a:ext>
            </a:extLst>
          </p:cNvPr>
          <p:cNvSpPr txBox="1"/>
          <p:nvPr/>
        </p:nvSpPr>
        <p:spPr>
          <a:xfrm>
            <a:off x="921702" y="5857373"/>
            <a:ext cx="7292208" cy="369332"/>
          </a:xfrm>
          <a:prstGeom prst="rect">
            <a:avLst/>
          </a:prstGeom>
          <a:noFill/>
        </p:spPr>
        <p:txBody>
          <a:bodyPr wrap="square" rtlCol="0">
            <a:spAutoFit/>
          </a:bodyPr>
          <a:lstStyle/>
          <a:p>
            <a:pPr algn="ctr"/>
            <a:r>
              <a:rPr lang="en-US" sz="1800" b="0" i="0" u="none" strike="noStrike" dirty="0">
                <a:effectLst/>
              </a:rPr>
              <a:t>This arrow has 1 line of symmetry down the </a:t>
            </a:r>
            <a:r>
              <a:rPr lang="en-US" dirty="0"/>
              <a:t>middle.</a:t>
            </a:r>
            <a:endParaRPr lang="en-GB" dirty="0"/>
          </a:p>
        </p:txBody>
      </p:sp>
    </p:spTree>
    <p:extLst>
      <p:ext uri="{BB962C8B-B14F-4D97-AF65-F5344CB8AC3E}">
        <p14:creationId xmlns:p14="http://schemas.microsoft.com/office/powerpoint/2010/main" val="1812422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up)">
                                      <p:cBhvr>
                                        <p:cTn id="12" dur="500"/>
                                        <p:tgtEl>
                                          <p:spTgt spid="5"/>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anim calcmode="lin" valueType="num">
                                      <p:cBhvr>
                                        <p:cTn id="20" dur="500" fill="hold"/>
                                        <p:tgtEl>
                                          <p:spTgt spid="10"/>
                                        </p:tgtEl>
                                        <p:attrNameLst>
                                          <p:attrName>ppt_x</p:attrName>
                                        </p:attrNameLst>
                                      </p:cBhvr>
                                      <p:tavLst>
                                        <p:tav tm="0">
                                          <p:val>
                                            <p:strVal val="#ppt_x"/>
                                          </p:val>
                                        </p:tav>
                                        <p:tav tm="100000">
                                          <p:val>
                                            <p:strVal val="#ppt_x"/>
                                          </p:val>
                                        </p:tav>
                                      </p:tavLst>
                                    </p:anim>
                                    <p:anim calcmode="lin" valueType="num">
                                      <p:cBhvr>
                                        <p:cTn id="21" dur="5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61363-E1C5-44FF-8FD1-66E97A5F8D78}"/>
              </a:ext>
            </a:extLst>
          </p:cNvPr>
          <p:cNvSpPr>
            <a:spLocks noGrp="1"/>
          </p:cNvSpPr>
          <p:nvPr>
            <p:ph type="title"/>
          </p:nvPr>
        </p:nvSpPr>
        <p:spPr>
          <a:xfrm>
            <a:off x="457198" y="631295"/>
            <a:ext cx="8220075" cy="994306"/>
          </a:xfrm>
        </p:spPr>
        <p:txBody>
          <a:bodyPr/>
          <a:lstStyle/>
          <a:p>
            <a:pPr algn="ctr"/>
            <a:r>
              <a:rPr lang="en-GB" sz="3200" dirty="0"/>
              <a:t>Do You Think the Following Shapes Have Lines of Symmetry?</a:t>
            </a:r>
          </a:p>
        </p:txBody>
      </p:sp>
      <p:pic>
        <p:nvPicPr>
          <p:cNvPr id="6" name="Picture 5">
            <a:extLst>
              <a:ext uri="{FF2B5EF4-FFF2-40B4-BE49-F238E27FC236}">
                <a16:creationId xmlns:a16="http://schemas.microsoft.com/office/drawing/2014/main" id="{27EFF5B8-697E-420C-8336-8422D0F2079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2157934" y="2002344"/>
            <a:ext cx="4268033" cy="2576924"/>
          </a:xfrm>
          <a:prstGeom prst="rect">
            <a:avLst/>
          </a:prstGeom>
        </p:spPr>
      </p:pic>
      <p:pic>
        <p:nvPicPr>
          <p:cNvPr id="7" name="Picture 6">
            <a:extLst>
              <a:ext uri="{FF2B5EF4-FFF2-40B4-BE49-F238E27FC236}">
                <a16:creationId xmlns:a16="http://schemas.microsoft.com/office/drawing/2014/main" id="{479E3B61-CC9A-46C4-98F0-4A92221633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62976" y="2927393"/>
            <a:ext cx="1450934" cy="1003214"/>
          </a:xfrm>
          <a:prstGeom prst="rect">
            <a:avLst/>
          </a:prstGeom>
        </p:spPr>
      </p:pic>
      <p:sp>
        <p:nvSpPr>
          <p:cNvPr id="9" name="TextBox 8">
            <a:extLst>
              <a:ext uri="{FF2B5EF4-FFF2-40B4-BE49-F238E27FC236}">
                <a16:creationId xmlns:a16="http://schemas.microsoft.com/office/drawing/2014/main" id="{5945D8B3-30E5-4EC6-A787-2B559C8FC3A9}"/>
              </a:ext>
            </a:extLst>
          </p:cNvPr>
          <p:cNvSpPr txBox="1"/>
          <p:nvPr/>
        </p:nvSpPr>
        <p:spPr>
          <a:xfrm>
            <a:off x="457198" y="5360811"/>
            <a:ext cx="8220074" cy="369332"/>
          </a:xfrm>
          <a:prstGeom prst="rect">
            <a:avLst/>
          </a:prstGeom>
          <a:noFill/>
        </p:spPr>
        <p:txBody>
          <a:bodyPr wrap="square" rtlCol="0">
            <a:spAutoFit/>
          </a:bodyPr>
          <a:lstStyle/>
          <a:p>
            <a:pPr algn="ctr"/>
            <a:r>
              <a:rPr lang="en-US" sz="1800" b="0" i="0" u="none" strike="noStrike" dirty="0">
                <a:effectLst/>
              </a:rPr>
              <a:t>This bicycle has no lines of symmetry. It is not the same on both sides.</a:t>
            </a:r>
            <a:endParaRPr lang="en-GB" dirty="0"/>
          </a:p>
        </p:txBody>
      </p:sp>
    </p:spTree>
    <p:extLst>
      <p:ext uri="{BB962C8B-B14F-4D97-AF65-F5344CB8AC3E}">
        <p14:creationId xmlns:p14="http://schemas.microsoft.com/office/powerpoint/2010/main" val="889487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anim calcmode="lin" valueType="num">
                                      <p:cBhvr>
                                        <p:cTn id="17" dur="500" fill="hold"/>
                                        <p:tgtEl>
                                          <p:spTgt spid="9"/>
                                        </p:tgtEl>
                                        <p:attrNameLst>
                                          <p:attrName>ppt_x</p:attrName>
                                        </p:attrNameLst>
                                      </p:cBhvr>
                                      <p:tavLst>
                                        <p:tav tm="0">
                                          <p:val>
                                            <p:strVal val="#ppt_x"/>
                                          </p:val>
                                        </p:tav>
                                        <p:tav tm="100000">
                                          <p:val>
                                            <p:strVal val="#ppt_x"/>
                                          </p:val>
                                        </p:tav>
                                      </p:tavLst>
                                    </p:anim>
                                    <p:anim calcmode="lin" valueType="num">
                                      <p:cBhvr>
                                        <p:cTn id="18"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61363-E1C5-44FF-8FD1-66E97A5F8D78}"/>
              </a:ext>
            </a:extLst>
          </p:cNvPr>
          <p:cNvSpPr>
            <a:spLocks noGrp="1"/>
          </p:cNvSpPr>
          <p:nvPr>
            <p:ph type="title"/>
          </p:nvPr>
        </p:nvSpPr>
        <p:spPr>
          <a:xfrm>
            <a:off x="457198" y="631295"/>
            <a:ext cx="8220075" cy="994306"/>
          </a:xfrm>
        </p:spPr>
        <p:txBody>
          <a:bodyPr/>
          <a:lstStyle/>
          <a:p>
            <a:pPr algn="ctr"/>
            <a:r>
              <a:rPr lang="en-GB" sz="3200" dirty="0"/>
              <a:t>Do You Think the Following Shapes Have Lines of Symmetry?</a:t>
            </a:r>
          </a:p>
        </p:txBody>
      </p:sp>
      <p:pic>
        <p:nvPicPr>
          <p:cNvPr id="7" name="Picture 6">
            <a:extLst>
              <a:ext uri="{FF2B5EF4-FFF2-40B4-BE49-F238E27FC236}">
                <a16:creationId xmlns:a16="http://schemas.microsoft.com/office/drawing/2014/main" id="{479E3B61-CC9A-46C4-98F0-4A922216339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62976" y="2927393"/>
            <a:ext cx="1450934" cy="1003214"/>
          </a:xfrm>
          <a:prstGeom prst="rect">
            <a:avLst/>
          </a:prstGeom>
        </p:spPr>
      </p:pic>
      <p:sp>
        <p:nvSpPr>
          <p:cNvPr id="9" name="TextBox 8">
            <a:extLst>
              <a:ext uri="{FF2B5EF4-FFF2-40B4-BE49-F238E27FC236}">
                <a16:creationId xmlns:a16="http://schemas.microsoft.com/office/drawing/2014/main" id="{5945D8B3-30E5-4EC6-A787-2B559C8FC3A9}"/>
              </a:ext>
            </a:extLst>
          </p:cNvPr>
          <p:cNvSpPr txBox="1"/>
          <p:nvPr/>
        </p:nvSpPr>
        <p:spPr>
          <a:xfrm>
            <a:off x="1591812" y="5360811"/>
            <a:ext cx="5951988" cy="646331"/>
          </a:xfrm>
          <a:prstGeom prst="rect">
            <a:avLst/>
          </a:prstGeom>
          <a:noFill/>
        </p:spPr>
        <p:txBody>
          <a:bodyPr wrap="square" rtlCol="0">
            <a:spAutoFit/>
          </a:bodyPr>
          <a:lstStyle/>
          <a:p>
            <a:r>
              <a:rPr lang="en-US" sz="1800" b="0" i="0" u="none" strike="noStrike" dirty="0">
                <a:effectLst/>
              </a:rPr>
              <a:t>This shape does not have any lines of symmetry. </a:t>
            </a:r>
          </a:p>
          <a:p>
            <a:r>
              <a:rPr lang="en-US" sz="1800" b="0" i="0" u="none" strike="noStrike" dirty="0">
                <a:effectLst/>
              </a:rPr>
              <a:t>It is not the same on both sides.</a:t>
            </a:r>
            <a:endParaRPr lang="en-GB" dirty="0"/>
          </a:p>
        </p:txBody>
      </p:sp>
      <p:pic>
        <p:nvPicPr>
          <p:cNvPr id="4" name="Picture 3">
            <a:extLst>
              <a:ext uri="{FF2B5EF4-FFF2-40B4-BE49-F238E27FC236}">
                <a16:creationId xmlns:a16="http://schemas.microsoft.com/office/drawing/2014/main" id="{AAB447DB-51B7-4ABF-82D8-4A47F666BF7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864" r="22950" b="23403"/>
          <a:stretch/>
        </p:blipFill>
        <p:spPr>
          <a:xfrm>
            <a:off x="3000372" y="2009177"/>
            <a:ext cx="3133726" cy="296805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16311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anim calcmode="lin" valueType="num">
                                      <p:cBhvr>
                                        <p:cTn id="17" dur="500" fill="hold"/>
                                        <p:tgtEl>
                                          <p:spTgt spid="9"/>
                                        </p:tgtEl>
                                        <p:attrNameLst>
                                          <p:attrName>ppt_x</p:attrName>
                                        </p:attrNameLst>
                                      </p:cBhvr>
                                      <p:tavLst>
                                        <p:tav tm="0">
                                          <p:val>
                                            <p:strVal val="#ppt_x"/>
                                          </p:val>
                                        </p:tav>
                                        <p:tav tm="100000">
                                          <p:val>
                                            <p:strVal val="#ppt_x"/>
                                          </p:val>
                                        </p:tav>
                                      </p:tavLst>
                                    </p:anim>
                                    <p:anim calcmode="lin" valueType="num">
                                      <p:cBhvr>
                                        <p:cTn id="18"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61363-E1C5-44FF-8FD1-66E97A5F8D78}"/>
              </a:ext>
            </a:extLst>
          </p:cNvPr>
          <p:cNvSpPr>
            <a:spLocks noGrp="1"/>
          </p:cNvSpPr>
          <p:nvPr>
            <p:ph type="title"/>
          </p:nvPr>
        </p:nvSpPr>
        <p:spPr>
          <a:xfrm>
            <a:off x="457198" y="631295"/>
            <a:ext cx="8220075" cy="994306"/>
          </a:xfrm>
        </p:spPr>
        <p:txBody>
          <a:bodyPr/>
          <a:lstStyle/>
          <a:p>
            <a:pPr algn="ctr"/>
            <a:r>
              <a:rPr lang="en-GB" sz="3200" dirty="0"/>
              <a:t>Do You Think the Following Shapes Have Lines of Symmetry?</a:t>
            </a:r>
          </a:p>
        </p:txBody>
      </p:sp>
      <p:sp>
        <p:nvSpPr>
          <p:cNvPr id="9" name="TextBox 8">
            <a:extLst>
              <a:ext uri="{FF2B5EF4-FFF2-40B4-BE49-F238E27FC236}">
                <a16:creationId xmlns:a16="http://schemas.microsoft.com/office/drawing/2014/main" id="{5945D8B3-30E5-4EC6-A787-2B559C8FC3A9}"/>
              </a:ext>
            </a:extLst>
          </p:cNvPr>
          <p:cNvSpPr txBox="1"/>
          <p:nvPr/>
        </p:nvSpPr>
        <p:spPr>
          <a:xfrm>
            <a:off x="1591812" y="5806558"/>
            <a:ext cx="5951988" cy="369332"/>
          </a:xfrm>
          <a:prstGeom prst="rect">
            <a:avLst/>
          </a:prstGeom>
          <a:noFill/>
        </p:spPr>
        <p:txBody>
          <a:bodyPr wrap="square" rtlCol="0">
            <a:spAutoFit/>
          </a:bodyPr>
          <a:lstStyle/>
          <a:p>
            <a:pPr algn="ctr"/>
            <a:r>
              <a:rPr lang="en-US" sz="1800" b="0" i="0" u="none" strike="noStrike" dirty="0">
                <a:effectLst/>
              </a:rPr>
              <a:t>This shape has 1 line of symmetry down the middle.</a:t>
            </a:r>
            <a:endParaRPr lang="en-GB" dirty="0"/>
          </a:p>
        </p:txBody>
      </p:sp>
      <p:pic>
        <p:nvPicPr>
          <p:cNvPr id="6" name="Picture 5">
            <a:extLst>
              <a:ext uri="{FF2B5EF4-FFF2-40B4-BE49-F238E27FC236}">
                <a16:creationId xmlns:a16="http://schemas.microsoft.com/office/drawing/2014/main" id="{EF710A1A-47EE-4DB7-9AEE-243BAF535E8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32048" y="2834036"/>
            <a:ext cx="1245152" cy="1189928"/>
          </a:xfrm>
          <a:prstGeom prst="rect">
            <a:avLst/>
          </a:prstGeom>
        </p:spPr>
      </p:pic>
      <p:pic>
        <p:nvPicPr>
          <p:cNvPr id="5" name="Picture 4">
            <a:extLst>
              <a:ext uri="{FF2B5EF4-FFF2-40B4-BE49-F238E27FC236}">
                <a16:creationId xmlns:a16="http://schemas.microsoft.com/office/drawing/2014/main" id="{564E7D8C-F621-42A2-A940-17E995528B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28521" y="2077779"/>
            <a:ext cx="1486958" cy="3276600"/>
          </a:xfrm>
          <a:prstGeom prst="rect">
            <a:avLst/>
          </a:prstGeom>
        </p:spPr>
      </p:pic>
      <p:pic>
        <p:nvPicPr>
          <p:cNvPr id="10" name="Graphic 9">
            <a:extLst>
              <a:ext uri="{FF2B5EF4-FFF2-40B4-BE49-F238E27FC236}">
                <a16:creationId xmlns:a16="http://schemas.microsoft.com/office/drawing/2014/main" id="{BE8BEF00-0748-4EF5-8B2C-0DAD4CADDCC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55626" y="1916079"/>
            <a:ext cx="32749" cy="3600000"/>
          </a:xfrm>
          <a:prstGeom prst="rect">
            <a:avLst/>
          </a:prstGeom>
        </p:spPr>
      </p:pic>
    </p:spTree>
    <p:extLst>
      <p:ext uri="{BB962C8B-B14F-4D97-AF65-F5344CB8AC3E}">
        <p14:creationId xmlns:p14="http://schemas.microsoft.com/office/powerpoint/2010/main" val="1655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up)">
                                      <p:cBhvr>
                                        <p:cTn id="12" dur="500"/>
                                        <p:tgtEl>
                                          <p:spTgt spid="10"/>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par>
                          <p:cTn id="17" fill="hold">
                            <p:stCondLst>
                              <p:cond delay="1000"/>
                            </p:stCondLst>
                            <p:childTnLst>
                              <p:par>
                                <p:cTn id="18" presetID="42" presetClass="entr" presetSubtype="0"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anim calcmode="lin" valueType="num">
                                      <p:cBhvr>
                                        <p:cTn id="21" dur="500" fill="hold"/>
                                        <p:tgtEl>
                                          <p:spTgt spid="9"/>
                                        </p:tgtEl>
                                        <p:attrNameLst>
                                          <p:attrName>ppt_x</p:attrName>
                                        </p:attrNameLst>
                                      </p:cBhvr>
                                      <p:tavLst>
                                        <p:tav tm="0">
                                          <p:val>
                                            <p:strVal val="#ppt_x"/>
                                          </p:val>
                                        </p:tav>
                                        <p:tav tm="100000">
                                          <p:val>
                                            <p:strVal val="#ppt_x"/>
                                          </p:val>
                                        </p:tav>
                                      </p:tavLst>
                                    </p:anim>
                                    <p:anim calcmode="lin" valueType="num">
                                      <p:cBhvr>
                                        <p:cTn id="22"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F47CDBD7-823F-4DB1-8C6F-607F96662103}"/>
              </a:ext>
            </a:extLst>
          </p:cNvPr>
          <p:cNvSpPr/>
          <p:nvPr/>
        </p:nvSpPr>
        <p:spPr>
          <a:xfrm>
            <a:off x="838899" y="1963025"/>
            <a:ext cx="7474591" cy="855498"/>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CC2B60D-6D09-4220-8FCF-F250DDB85637}"/>
              </a:ext>
            </a:extLst>
          </p:cNvPr>
          <p:cNvSpPr>
            <a:spLocks noGrp="1"/>
          </p:cNvSpPr>
          <p:nvPr>
            <p:ph type="title"/>
          </p:nvPr>
        </p:nvSpPr>
        <p:spPr/>
        <p:txBody>
          <a:bodyPr/>
          <a:lstStyle/>
          <a:p>
            <a:r>
              <a:rPr lang="en-GB" dirty="0"/>
              <a:t>Challenge!</a:t>
            </a:r>
          </a:p>
        </p:txBody>
      </p:sp>
      <p:sp>
        <p:nvSpPr>
          <p:cNvPr id="3" name="TextBox 2">
            <a:extLst>
              <a:ext uri="{FF2B5EF4-FFF2-40B4-BE49-F238E27FC236}">
                <a16:creationId xmlns:a16="http://schemas.microsoft.com/office/drawing/2014/main" id="{4C74AD5E-876C-498C-B530-519F9DBF8D37}"/>
              </a:ext>
            </a:extLst>
          </p:cNvPr>
          <p:cNvSpPr txBox="1"/>
          <p:nvPr/>
        </p:nvSpPr>
        <p:spPr>
          <a:xfrm>
            <a:off x="1401312" y="2067609"/>
            <a:ext cx="6332988" cy="646331"/>
          </a:xfrm>
          <a:prstGeom prst="rect">
            <a:avLst/>
          </a:prstGeom>
          <a:noFill/>
        </p:spPr>
        <p:txBody>
          <a:bodyPr wrap="square" rtlCol="0">
            <a:spAutoFit/>
          </a:bodyPr>
          <a:lstStyle/>
          <a:p>
            <a:r>
              <a:rPr lang="en-US" sz="1800" b="0" i="0" u="none" strike="noStrike" dirty="0">
                <a:effectLst/>
              </a:rPr>
              <a:t>Can you draw some shapes, cut them out and fold them in different places to see if they have any lines of symmetry?</a:t>
            </a:r>
            <a:endParaRPr lang="en-GB" dirty="0"/>
          </a:p>
        </p:txBody>
      </p:sp>
      <p:pic>
        <p:nvPicPr>
          <p:cNvPr id="5" name="Picture 4">
            <a:extLst>
              <a:ext uri="{FF2B5EF4-FFF2-40B4-BE49-F238E27FC236}">
                <a16:creationId xmlns:a16="http://schemas.microsoft.com/office/drawing/2014/main" id="{289E9218-BDBC-47EA-A624-B4B370443E7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74725" y="3429000"/>
            <a:ext cx="3194550" cy="2628900"/>
          </a:xfrm>
          <a:prstGeom prst="rect">
            <a:avLst/>
          </a:prstGeom>
        </p:spPr>
      </p:pic>
    </p:spTree>
    <p:extLst>
      <p:ext uri="{BB962C8B-B14F-4D97-AF65-F5344CB8AC3E}">
        <p14:creationId xmlns:p14="http://schemas.microsoft.com/office/powerpoint/2010/main" val="3601987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26"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217">
                                          <p:stCondLst>
                                            <p:cond delay="0"/>
                                          </p:stCondLst>
                                        </p:cTn>
                                        <p:tgtEl>
                                          <p:spTgt spid="5"/>
                                        </p:tgtEl>
                                      </p:cBhvr>
                                    </p:animEffect>
                                    <p:anim calcmode="lin" valueType="num">
                                      <p:cBhvr>
                                        <p:cTn id="17" dur="683"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8" dur="249"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9" dur="249" tmFilter="0, 0; 0.125,0.2665; 0.25,0.4; 0.375,0.465; 0.5,0.5;  0.625,0.535; 0.75,0.6; 0.875,0.7335; 1,1">
                                          <p:stCondLst>
                                            <p:cond delay="249"/>
                                          </p:stCondLst>
                                        </p:cTn>
                                        <p:tgtEl>
                                          <p:spTgt spid="5"/>
                                        </p:tgtEl>
                                        <p:attrNameLst>
                                          <p:attrName>ppt_y</p:attrName>
                                        </p:attrNameLst>
                                      </p:cBhvr>
                                      <p:tavLst>
                                        <p:tav tm="0" fmla="#ppt_y-sin(pi*$)/9">
                                          <p:val>
                                            <p:fltVal val="0"/>
                                          </p:val>
                                        </p:tav>
                                        <p:tav tm="100000">
                                          <p:val>
                                            <p:fltVal val="1"/>
                                          </p:val>
                                        </p:tav>
                                      </p:tavLst>
                                    </p:anim>
                                    <p:anim calcmode="lin" valueType="num">
                                      <p:cBhvr>
                                        <p:cTn id="20" dur="124" tmFilter="0, 0; 0.125,0.2665; 0.25,0.4; 0.375,0.465; 0.5,0.5;  0.625,0.535; 0.75,0.6; 0.875,0.7335; 1,1">
                                          <p:stCondLst>
                                            <p:cond delay="497"/>
                                          </p:stCondLst>
                                        </p:cTn>
                                        <p:tgtEl>
                                          <p:spTgt spid="5"/>
                                        </p:tgtEl>
                                        <p:attrNameLst>
                                          <p:attrName>ppt_y</p:attrName>
                                        </p:attrNameLst>
                                      </p:cBhvr>
                                      <p:tavLst>
                                        <p:tav tm="0" fmla="#ppt_y-sin(pi*$)/27">
                                          <p:val>
                                            <p:fltVal val="0"/>
                                          </p:val>
                                        </p:tav>
                                        <p:tav tm="100000">
                                          <p:val>
                                            <p:fltVal val="1"/>
                                          </p:val>
                                        </p:tav>
                                      </p:tavLst>
                                    </p:anim>
                                    <p:anim calcmode="lin" valueType="num">
                                      <p:cBhvr>
                                        <p:cTn id="21" dur="62" tmFilter="0, 0; 0.125,0.2665; 0.25,0.4; 0.375,0.465; 0.5,0.5;  0.625,0.535; 0.75,0.6; 0.875,0.7335; 1,1">
                                          <p:stCondLst>
                                            <p:cond delay="621"/>
                                          </p:stCondLst>
                                        </p:cTn>
                                        <p:tgtEl>
                                          <p:spTgt spid="5"/>
                                        </p:tgtEl>
                                        <p:attrNameLst>
                                          <p:attrName>ppt_y</p:attrName>
                                        </p:attrNameLst>
                                      </p:cBhvr>
                                      <p:tavLst>
                                        <p:tav tm="0" fmla="#ppt_y-sin(pi*$)/81">
                                          <p:val>
                                            <p:fltVal val="0"/>
                                          </p:val>
                                        </p:tav>
                                        <p:tav tm="100000">
                                          <p:val>
                                            <p:fltVal val="1"/>
                                          </p:val>
                                        </p:tav>
                                      </p:tavLst>
                                    </p:anim>
                                    <p:animScale>
                                      <p:cBhvr>
                                        <p:cTn id="22" dur="10">
                                          <p:stCondLst>
                                            <p:cond delay="244"/>
                                          </p:stCondLst>
                                        </p:cTn>
                                        <p:tgtEl>
                                          <p:spTgt spid="5"/>
                                        </p:tgtEl>
                                      </p:cBhvr>
                                      <p:to x="100000" y="60000"/>
                                    </p:animScale>
                                    <p:animScale>
                                      <p:cBhvr>
                                        <p:cTn id="23" dur="62" decel="50000">
                                          <p:stCondLst>
                                            <p:cond delay="254"/>
                                          </p:stCondLst>
                                        </p:cTn>
                                        <p:tgtEl>
                                          <p:spTgt spid="5"/>
                                        </p:tgtEl>
                                      </p:cBhvr>
                                      <p:to x="100000" y="100000"/>
                                    </p:animScale>
                                    <p:animScale>
                                      <p:cBhvr>
                                        <p:cTn id="24" dur="10">
                                          <p:stCondLst>
                                            <p:cond delay="492"/>
                                          </p:stCondLst>
                                        </p:cTn>
                                        <p:tgtEl>
                                          <p:spTgt spid="5"/>
                                        </p:tgtEl>
                                      </p:cBhvr>
                                      <p:to x="100000" y="80000"/>
                                    </p:animScale>
                                    <p:animScale>
                                      <p:cBhvr>
                                        <p:cTn id="25" dur="62" decel="50000">
                                          <p:stCondLst>
                                            <p:cond delay="502"/>
                                          </p:stCondLst>
                                        </p:cTn>
                                        <p:tgtEl>
                                          <p:spTgt spid="5"/>
                                        </p:tgtEl>
                                      </p:cBhvr>
                                      <p:to x="100000" y="100000"/>
                                    </p:animScale>
                                    <p:animScale>
                                      <p:cBhvr>
                                        <p:cTn id="26" dur="10">
                                          <p:stCondLst>
                                            <p:cond delay="616"/>
                                          </p:stCondLst>
                                        </p:cTn>
                                        <p:tgtEl>
                                          <p:spTgt spid="5"/>
                                        </p:tgtEl>
                                      </p:cBhvr>
                                      <p:to x="100000" y="90000"/>
                                    </p:animScale>
                                    <p:animScale>
                                      <p:cBhvr>
                                        <p:cTn id="27" dur="62" decel="50000">
                                          <p:stCondLst>
                                            <p:cond delay="625"/>
                                          </p:stCondLst>
                                        </p:cTn>
                                        <p:tgtEl>
                                          <p:spTgt spid="5"/>
                                        </p:tgtEl>
                                      </p:cBhvr>
                                      <p:to x="100000" y="100000"/>
                                    </p:animScale>
                                    <p:animScale>
                                      <p:cBhvr>
                                        <p:cTn id="28" dur="10">
                                          <p:stCondLst>
                                            <p:cond delay="678"/>
                                          </p:stCondLst>
                                        </p:cTn>
                                        <p:tgtEl>
                                          <p:spTgt spid="5"/>
                                        </p:tgtEl>
                                      </p:cBhvr>
                                      <p:to x="100000" y="95000"/>
                                    </p:animScale>
                                    <p:animScale>
                                      <p:cBhvr>
                                        <p:cTn id="29" dur="62" decel="50000">
                                          <p:stCondLst>
                                            <p:cond delay="688"/>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18281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1048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D592D427-D0C9-41DD-8CE9-40D7A0CAE8CB}"/>
              </a:ext>
            </a:extLst>
          </p:cNvPr>
          <p:cNvSpPr/>
          <p:nvPr/>
        </p:nvSpPr>
        <p:spPr>
          <a:xfrm>
            <a:off x="838899" y="1473201"/>
            <a:ext cx="7474591" cy="204178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B75B801-09A7-4941-A6F4-3B6072D1740E}"/>
              </a:ext>
            </a:extLst>
          </p:cNvPr>
          <p:cNvSpPr>
            <a:spLocks noGrp="1"/>
          </p:cNvSpPr>
          <p:nvPr>
            <p:ph type="title"/>
          </p:nvPr>
        </p:nvSpPr>
        <p:spPr/>
        <p:txBody>
          <a:bodyPr/>
          <a:lstStyle/>
          <a:p>
            <a:r>
              <a:rPr lang="en-GB" dirty="0"/>
              <a:t>What Is Symmetry?</a:t>
            </a:r>
          </a:p>
        </p:txBody>
      </p:sp>
      <p:sp>
        <p:nvSpPr>
          <p:cNvPr id="3" name="TextBox 2">
            <a:extLst>
              <a:ext uri="{FF2B5EF4-FFF2-40B4-BE49-F238E27FC236}">
                <a16:creationId xmlns:a16="http://schemas.microsoft.com/office/drawing/2014/main" id="{543C98E7-2C20-4059-A4A2-5CCE48A8FD23}"/>
              </a:ext>
            </a:extLst>
          </p:cNvPr>
          <p:cNvSpPr txBox="1"/>
          <p:nvPr/>
        </p:nvSpPr>
        <p:spPr>
          <a:xfrm>
            <a:off x="738231" y="1719743"/>
            <a:ext cx="7659149" cy="1477328"/>
          </a:xfrm>
          <a:prstGeom prst="rect">
            <a:avLst/>
          </a:prstGeom>
          <a:noFill/>
        </p:spPr>
        <p:txBody>
          <a:bodyPr wrap="square" rtlCol="0">
            <a:spAutoFit/>
          </a:bodyPr>
          <a:lstStyle/>
          <a:p>
            <a:pPr algn="ctr"/>
            <a:r>
              <a:rPr lang="en-GB" dirty="0"/>
              <a:t>Something is symmetrical when it is the same on both sides.</a:t>
            </a:r>
          </a:p>
          <a:p>
            <a:pPr algn="ctr"/>
            <a:endParaRPr lang="en-GB" dirty="0"/>
          </a:p>
          <a:p>
            <a:pPr algn="ctr"/>
            <a:r>
              <a:rPr lang="en-GB" dirty="0"/>
              <a:t>Everything around us is either symmetrical or asymmetrical.</a:t>
            </a:r>
          </a:p>
          <a:p>
            <a:pPr algn="ctr"/>
            <a:endParaRPr lang="en-GB" dirty="0"/>
          </a:p>
          <a:p>
            <a:pPr algn="ctr"/>
            <a:r>
              <a:rPr lang="en-GB" dirty="0"/>
              <a:t>Asymmetrical objects or shapes are not the same on both sides.</a:t>
            </a:r>
          </a:p>
        </p:txBody>
      </p:sp>
      <p:sp>
        <p:nvSpPr>
          <p:cNvPr id="4" name="Rectangle 3">
            <a:extLst>
              <a:ext uri="{FF2B5EF4-FFF2-40B4-BE49-F238E27FC236}">
                <a16:creationId xmlns:a16="http://schemas.microsoft.com/office/drawing/2014/main" id="{B21AB0A1-DAD4-4328-8BDD-977FF9E4DBBA}"/>
              </a:ext>
            </a:extLst>
          </p:cNvPr>
          <p:cNvSpPr/>
          <p:nvPr/>
        </p:nvSpPr>
        <p:spPr>
          <a:xfrm>
            <a:off x="1832130" y="4050154"/>
            <a:ext cx="1570470" cy="1570470"/>
          </a:xfrm>
          <a:prstGeom prst="rec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Flowchart: Manual Input 4">
            <a:extLst>
              <a:ext uri="{FF2B5EF4-FFF2-40B4-BE49-F238E27FC236}">
                <a16:creationId xmlns:a16="http://schemas.microsoft.com/office/drawing/2014/main" id="{08A769C5-A555-4849-8F35-66F0049938ED}"/>
              </a:ext>
            </a:extLst>
          </p:cNvPr>
          <p:cNvSpPr/>
          <p:nvPr/>
        </p:nvSpPr>
        <p:spPr>
          <a:xfrm>
            <a:off x="4170932" y="4050154"/>
            <a:ext cx="3140940" cy="1570470"/>
          </a:xfrm>
          <a:prstGeom prst="flowChartManualInpu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69427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42"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anim calcmode="lin" valueType="num">
                                      <p:cBhvr>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2"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3" fill="hold">
                            <p:stCondLst>
                              <p:cond delay="500"/>
                            </p:stCondLst>
                            <p:childTnLst>
                              <p:par>
                                <p:cTn id="14" presetID="16" presetClass="entr" presetSubtype="21"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arn(inVertical)">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500"/>
                                        <p:tgtEl>
                                          <p:spTgt spid="3">
                                            <p:txEl>
                                              <p:pRg st="4" end="4"/>
                                            </p:txEl>
                                          </p:spTgt>
                                        </p:tgtEl>
                                      </p:cBhvr>
                                    </p:animEffect>
                                    <p:anim calcmode="lin" valueType="num">
                                      <p:cBhvr>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31" fill="hold">
                            <p:stCondLst>
                              <p:cond delay="500"/>
                            </p:stCondLst>
                            <p:childTnLst>
                              <p:par>
                                <p:cTn id="32" presetID="16" presetClass="entr" presetSubtype="21"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barn(inVertical)">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5D21F359-7EF7-4CF6-BEEB-F9405418E456}"/>
              </a:ext>
            </a:extLst>
          </p:cNvPr>
          <p:cNvSpPr/>
          <p:nvPr/>
        </p:nvSpPr>
        <p:spPr>
          <a:xfrm>
            <a:off x="838899" y="1473201"/>
            <a:ext cx="7474591" cy="90088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EEB8E13F-4374-4A1C-92D9-779D5585E5D8}"/>
              </a:ext>
            </a:extLst>
          </p:cNvPr>
          <p:cNvSpPr>
            <a:spLocks noGrp="1"/>
          </p:cNvSpPr>
          <p:nvPr>
            <p:ph type="title"/>
          </p:nvPr>
        </p:nvSpPr>
        <p:spPr/>
        <p:txBody>
          <a:bodyPr/>
          <a:lstStyle/>
          <a:p>
            <a:r>
              <a:rPr lang="en-GB" dirty="0"/>
              <a:t>Symmetry</a:t>
            </a:r>
          </a:p>
        </p:txBody>
      </p:sp>
      <p:sp>
        <p:nvSpPr>
          <p:cNvPr id="3" name="TextBox 2">
            <a:extLst>
              <a:ext uri="{FF2B5EF4-FFF2-40B4-BE49-F238E27FC236}">
                <a16:creationId xmlns:a16="http://schemas.microsoft.com/office/drawing/2014/main" id="{92A6C963-ADC1-441A-8CEF-0227D2BDF764}"/>
              </a:ext>
            </a:extLst>
          </p:cNvPr>
          <p:cNvSpPr txBox="1"/>
          <p:nvPr/>
        </p:nvSpPr>
        <p:spPr>
          <a:xfrm>
            <a:off x="738231" y="1719743"/>
            <a:ext cx="7659149" cy="369332"/>
          </a:xfrm>
          <a:prstGeom prst="rect">
            <a:avLst/>
          </a:prstGeom>
          <a:noFill/>
        </p:spPr>
        <p:txBody>
          <a:bodyPr wrap="square" rtlCol="0">
            <a:spAutoFit/>
          </a:bodyPr>
          <a:lstStyle/>
          <a:p>
            <a:pPr algn="ctr"/>
            <a:r>
              <a:rPr lang="en-GB" dirty="0"/>
              <a:t>In Maths, we learn about symmetry.</a:t>
            </a:r>
          </a:p>
        </p:txBody>
      </p:sp>
      <p:sp>
        <p:nvSpPr>
          <p:cNvPr id="4" name="Rectangle 3">
            <a:extLst>
              <a:ext uri="{FF2B5EF4-FFF2-40B4-BE49-F238E27FC236}">
                <a16:creationId xmlns:a16="http://schemas.microsoft.com/office/drawing/2014/main" id="{88BF87BD-C703-4AD5-B1E7-ECDB5F91F63C}"/>
              </a:ext>
            </a:extLst>
          </p:cNvPr>
          <p:cNvSpPr/>
          <p:nvPr/>
        </p:nvSpPr>
        <p:spPr>
          <a:xfrm>
            <a:off x="2172748" y="3250470"/>
            <a:ext cx="1593908" cy="1593908"/>
          </a:xfrm>
          <a:prstGeom prst="rect">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Graphic 6">
            <a:extLst>
              <a:ext uri="{FF2B5EF4-FFF2-40B4-BE49-F238E27FC236}">
                <a16:creationId xmlns:a16="http://schemas.microsoft.com/office/drawing/2014/main" id="{E06629AB-E718-4927-9A09-792364DF669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960203" y="2877424"/>
            <a:ext cx="21287" cy="2340000"/>
          </a:xfrm>
          <a:prstGeom prst="rect">
            <a:avLst/>
          </a:prstGeom>
        </p:spPr>
      </p:pic>
      <p:sp>
        <p:nvSpPr>
          <p:cNvPr id="5" name="Isosceles Triangle 4">
            <a:extLst>
              <a:ext uri="{FF2B5EF4-FFF2-40B4-BE49-F238E27FC236}">
                <a16:creationId xmlns:a16="http://schemas.microsoft.com/office/drawing/2014/main" id="{E3D2C620-3273-4672-8B04-A295E33837E1}"/>
              </a:ext>
            </a:extLst>
          </p:cNvPr>
          <p:cNvSpPr/>
          <p:nvPr/>
        </p:nvSpPr>
        <p:spPr>
          <a:xfrm>
            <a:off x="5122319" y="3250470"/>
            <a:ext cx="1848933" cy="1593908"/>
          </a:xfrm>
          <a:prstGeom prst="triangle">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Graphic 7">
            <a:extLst>
              <a:ext uri="{FF2B5EF4-FFF2-40B4-BE49-F238E27FC236}">
                <a16:creationId xmlns:a16="http://schemas.microsoft.com/office/drawing/2014/main" id="{4E2AE4F1-DC7C-4E93-8B68-9B5749DA729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036141" y="2877424"/>
            <a:ext cx="21287" cy="2340000"/>
          </a:xfrm>
          <a:prstGeom prst="rect">
            <a:avLst/>
          </a:prstGeom>
        </p:spPr>
      </p:pic>
    </p:spTree>
    <p:extLst>
      <p:ext uri="{BB962C8B-B14F-4D97-AF65-F5344CB8AC3E}">
        <p14:creationId xmlns:p14="http://schemas.microsoft.com/office/powerpoint/2010/main" val="3354890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par>
                          <p:cTn id="18" fill="hold">
                            <p:stCondLst>
                              <p:cond delay="500"/>
                            </p:stCondLst>
                            <p:childTnLst>
                              <p:par>
                                <p:cTn id="19" presetID="16" presetClass="entr" presetSubtype="21"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barn(inVertical)">
                                      <p:cBhvr>
                                        <p:cTn id="21" dur="500"/>
                                        <p:tgtEl>
                                          <p:spTgt spid="5"/>
                                        </p:tgtEl>
                                      </p:cBhvr>
                                    </p:animEffect>
                                  </p:childTnLst>
                                </p:cTn>
                              </p:par>
                            </p:childTnLst>
                          </p:cTn>
                        </p:par>
                        <p:par>
                          <p:cTn id="22" fill="hold">
                            <p:stCondLst>
                              <p:cond delay="1000"/>
                            </p:stCondLst>
                            <p:childTnLst>
                              <p:par>
                                <p:cTn id="23" presetID="16" presetClass="entr" presetSubtype="26" fill="hold"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arn(inHorizontal)">
                                      <p:cBhvr>
                                        <p:cTn id="25" dur="500"/>
                                        <p:tgtEl>
                                          <p:spTgt spid="7"/>
                                        </p:tgtEl>
                                      </p:cBhvr>
                                    </p:animEffect>
                                  </p:childTnLst>
                                </p:cTn>
                              </p:par>
                              <p:par>
                                <p:cTn id="26" presetID="16" presetClass="entr" presetSubtype="26" fill="hold"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barn(inHorizontal)">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3" grpId="0"/>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A0DD109A-4984-4C6B-B0DD-7C22A3DBAF42}"/>
              </a:ext>
            </a:extLst>
          </p:cNvPr>
          <p:cNvSpPr/>
          <p:nvPr/>
        </p:nvSpPr>
        <p:spPr>
          <a:xfrm>
            <a:off x="838899" y="1473201"/>
            <a:ext cx="7474591" cy="90088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EEB8E13F-4374-4A1C-92D9-779D5585E5D8}"/>
              </a:ext>
            </a:extLst>
          </p:cNvPr>
          <p:cNvSpPr>
            <a:spLocks noGrp="1"/>
          </p:cNvSpPr>
          <p:nvPr>
            <p:ph type="title"/>
          </p:nvPr>
        </p:nvSpPr>
        <p:spPr/>
        <p:txBody>
          <a:bodyPr/>
          <a:lstStyle/>
          <a:p>
            <a:r>
              <a:rPr lang="en-GB" dirty="0"/>
              <a:t>Symmetry</a:t>
            </a:r>
          </a:p>
        </p:txBody>
      </p:sp>
      <p:sp>
        <p:nvSpPr>
          <p:cNvPr id="3" name="TextBox 2">
            <a:extLst>
              <a:ext uri="{FF2B5EF4-FFF2-40B4-BE49-F238E27FC236}">
                <a16:creationId xmlns:a16="http://schemas.microsoft.com/office/drawing/2014/main" id="{92A6C963-ADC1-441A-8CEF-0227D2BDF764}"/>
              </a:ext>
            </a:extLst>
          </p:cNvPr>
          <p:cNvSpPr txBox="1"/>
          <p:nvPr/>
        </p:nvSpPr>
        <p:spPr>
          <a:xfrm>
            <a:off x="738231" y="1719743"/>
            <a:ext cx="7659149" cy="369332"/>
          </a:xfrm>
          <a:prstGeom prst="rect">
            <a:avLst/>
          </a:prstGeom>
          <a:noFill/>
        </p:spPr>
        <p:txBody>
          <a:bodyPr wrap="square" rtlCol="0">
            <a:spAutoFit/>
          </a:bodyPr>
          <a:lstStyle/>
          <a:p>
            <a:pPr algn="ctr"/>
            <a:r>
              <a:rPr lang="en-GB" dirty="0"/>
              <a:t>Symmetry often comes up in Art and Design activities too.</a:t>
            </a:r>
          </a:p>
        </p:txBody>
      </p:sp>
      <p:pic>
        <p:nvPicPr>
          <p:cNvPr id="11" name="Picture 10">
            <a:extLst>
              <a:ext uri="{FF2B5EF4-FFF2-40B4-BE49-F238E27FC236}">
                <a16:creationId xmlns:a16="http://schemas.microsoft.com/office/drawing/2014/main" id="{B8BF3DA0-2D89-4F55-8CE5-493EFE868B5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00285" y="2841143"/>
            <a:ext cx="4543430" cy="321272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Graphic 11">
            <a:extLst>
              <a:ext uri="{FF2B5EF4-FFF2-40B4-BE49-F238E27FC236}">
                <a16:creationId xmlns:a16="http://schemas.microsoft.com/office/drawing/2014/main" id="{F9ED3E90-0EC9-43BB-ADCE-04992CBE93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68329" y="2467507"/>
            <a:ext cx="36002" cy="3960000"/>
          </a:xfrm>
          <a:prstGeom prst="rect">
            <a:avLst/>
          </a:prstGeom>
        </p:spPr>
      </p:pic>
    </p:spTree>
    <p:extLst>
      <p:ext uri="{BB962C8B-B14F-4D97-AF65-F5344CB8AC3E}">
        <p14:creationId xmlns:p14="http://schemas.microsoft.com/office/powerpoint/2010/main" val="2264896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arn(inVertical)">
                                      <p:cBhvr>
                                        <p:cTn id="17" dur="500"/>
                                        <p:tgtEl>
                                          <p:spTgt spid="11"/>
                                        </p:tgtEl>
                                      </p:cBhvr>
                                    </p:animEffect>
                                  </p:childTnLst>
                                </p:cTn>
                              </p:par>
                            </p:childTnLst>
                          </p:cTn>
                        </p:par>
                        <p:par>
                          <p:cTn id="18" fill="hold">
                            <p:stCondLst>
                              <p:cond delay="500"/>
                            </p:stCondLst>
                            <p:childTnLst>
                              <p:par>
                                <p:cTn id="19" presetID="16" presetClass="entr" presetSubtype="26"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barn(inHorizontal)">
                                      <p:cBhvr>
                                        <p:cTn id="2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9542EF8D-CCB0-41C3-9BA8-F21AD393B039}"/>
              </a:ext>
            </a:extLst>
          </p:cNvPr>
          <p:cNvSpPr/>
          <p:nvPr/>
        </p:nvSpPr>
        <p:spPr>
          <a:xfrm>
            <a:off x="679508" y="4765472"/>
            <a:ext cx="7793374" cy="90088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Rounded Corners 8">
            <a:extLst>
              <a:ext uri="{FF2B5EF4-FFF2-40B4-BE49-F238E27FC236}">
                <a16:creationId xmlns:a16="http://schemas.microsoft.com/office/drawing/2014/main" id="{3FBA05B6-52AF-49EF-8F1B-4B8C5781A849}"/>
              </a:ext>
            </a:extLst>
          </p:cNvPr>
          <p:cNvSpPr/>
          <p:nvPr/>
        </p:nvSpPr>
        <p:spPr>
          <a:xfrm>
            <a:off x="838899" y="1473201"/>
            <a:ext cx="7474591" cy="90088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BD1CE7FB-71D1-4EF1-81E8-5DFB78F8C8F9}"/>
              </a:ext>
            </a:extLst>
          </p:cNvPr>
          <p:cNvSpPr>
            <a:spLocks noGrp="1"/>
          </p:cNvSpPr>
          <p:nvPr>
            <p:ph type="title"/>
          </p:nvPr>
        </p:nvSpPr>
        <p:spPr/>
        <p:txBody>
          <a:bodyPr/>
          <a:lstStyle/>
          <a:p>
            <a:r>
              <a:rPr lang="en-GB" dirty="0"/>
              <a:t>Butterflies</a:t>
            </a:r>
          </a:p>
        </p:txBody>
      </p:sp>
      <p:sp>
        <p:nvSpPr>
          <p:cNvPr id="3" name="TextBox 2">
            <a:extLst>
              <a:ext uri="{FF2B5EF4-FFF2-40B4-BE49-F238E27FC236}">
                <a16:creationId xmlns:a16="http://schemas.microsoft.com/office/drawing/2014/main" id="{D89AA9F4-02EE-4DF7-AA56-CE50E82B787D}"/>
              </a:ext>
            </a:extLst>
          </p:cNvPr>
          <p:cNvSpPr txBox="1"/>
          <p:nvPr/>
        </p:nvSpPr>
        <p:spPr>
          <a:xfrm>
            <a:off x="738231" y="1738976"/>
            <a:ext cx="7659149" cy="369332"/>
          </a:xfrm>
          <a:prstGeom prst="rect">
            <a:avLst/>
          </a:prstGeom>
          <a:noFill/>
        </p:spPr>
        <p:txBody>
          <a:bodyPr wrap="square" rtlCol="0">
            <a:spAutoFit/>
          </a:bodyPr>
          <a:lstStyle/>
          <a:p>
            <a:pPr algn="ctr"/>
            <a:r>
              <a:rPr lang="en-GB" dirty="0"/>
              <a:t>Some of us may know that butterflies are symmetrical creatures.</a:t>
            </a:r>
          </a:p>
        </p:txBody>
      </p:sp>
      <p:pic>
        <p:nvPicPr>
          <p:cNvPr id="5" name="Picture 4">
            <a:extLst>
              <a:ext uri="{FF2B5EF4-FFF2-40B4-BE49-F238E27FC236}">
                <a16:creationId xmlns:a16="http://schemas.microsoft.com/office/drawing/2014/main" id="{86EF3E4C-EABA-4A90-B05D-8E54A423A5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57534" y="2827563"/>
            <a:ext cx="1871516" cy="1450523"/>
          </a:xfrm>
          <a:prstGeom prst="rect">
            <a:avLst/>
          </a:prstGeom>
        </p:spPr>
      </p:pic>
      <p:pic>
        <p:nvPicPr>
          <p:cNvPr id="7" name="Picture 6">
            <a:extLst>
              <a:ext uri="{FF2B5EF4-FFF2-40B4-BE49-F238E27FC236}">
                <a16:creationId xmlns:a16="http://schemas.microsoft.com/office/drawing/2014/main" id="{BD3DB766-2D1C-42D6-B72E-C46C0A43B2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00336" y="2827563"/>
            <a:ext cx="2486130" cy="1441801"/>
          </a:xfrm>
          <a:prstGeom prst="rect">
            <a:avLst/>
          </a:prstGeom>
        </p:spPr>
      </p:pic>
      <p:sp>
        <p:nvSpPr>
          <p:cNvPr id="8" name="TextBox 7">
            <a:extLst>
              <a:ext uri="{FF2B5EF4-FFF2-40B4-BE49-F238E27FC236}">
                <a16:creationId xmlns:a16="http://schemas.microsoft.com/office/drawing/2014/main" id="{051F0093-0D24-4AD0-B955-C8917F8EE1FA}"/>
              </a:ext>
            </a:extLst>
          </p:cNvPr>
          <p:cNvSpPr txBox="1"/>
          <p:nvPr/>
        </p:nvSpPr>
        <p:spPr>
          <a:xfrm>
            <a:off x="738231" y="4892749"/>
            <a:ext cx="7659149" cy="646331"/>
          </a:xfrm>
          <a:prstGeom prst="rect">
            <a:avLst/>
          </a:prstGeom>
          <a:noFill/>
        </p:spPr>
        <p:txBody>
          <a:bodyPr wrap="square" rtlCol="0">
            <a:spAutoFit/>
          </a:bodyPr>
          <a:lstStyle/>
          <a:p>
            <a:r>
              <a:rPr lang="en-GB" dirty="0"/>
              <a:t>If butterflies were folded in half, they would have the same shape and pattern on both sides. Butterflies have 1 line of symmetry.</a:t>
            </a:r>
          </a:p>
        </p:txBody>
      </p:sp>
    </p:spTree>
    <p:extLst>
      <p:ext uri="{BB962C8B-B14F-4D97-AF65-F5344CB8AC3E}">
        <p14:creationId xmlns:p14="http://schemas.microsoft.com/office/powerpoint/2010/main" val="2897145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nodeType="withEffect">
                                  <p:stCondLst>
                                    <p:cond delay="25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down)">
                                      <p:cBhvr>
                                        <p:cTn id="29" dur="500"/>
                                        <p:tgtEl>
                                          <p:spTgt spid="10"/>
                                        </p:tgtEl>
                                      </p:cBhvr>
                                    </p:animEffect>
                                  </p:childTnLst>
                                </p:cTn>
                              </p:par>
                              <p:par>
                                <p:cTn id="30" presetID="42"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anim calcmode="lin" valueType="num">
                                      <p:cBhvr>
                                        <p:cTn id="33" dur="500" fill="hold"/>
                                        <p:tgtEl>
                                          <p:spTgt spid="8"/>
                                        </p:tgtEl>
                                        <p:attrNameLst>
                                          <p:attrName>ppt_x</p:attrName>
                                        </p:attrNameLst>
                                      </p:cBhvr>
                                      <p:tavLst>
                                        <p:tav tm="0">
                                          <p:val>
                                            <p:strVal val="#ppt_x"/>
                                          </p:val>
                                        </p:tav>
                                        <p:tav tm="100000">
                                          <p:val>
                                            <p:strVal val="#ppt_x"/>
                                          </p:val>
                                        </p:tav>
                                      </p:tavLst>
                                    </p:anim>
                                    <p:anim calcmode="lin" valueType="num">
                                      <p:cBhvr>
                                        <p:cTn id="34"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3"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E5644983-6E75-44A7-80C0-51EDC60EDD2B}"/>
              </a:ext>
            </a:extLst>
          </p:cNvPr>
          <p:cNvSpPr/>
          <p:nvPr/>
        </p:nvSpPr>
        <p:spPr>
          <a:xfrm>
            <a:off x="654342" y="1514650"/>
            <a:ext cx="7843706" cy="165479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086345C2-A037-4013-9F64-328D31DBABDB}"/>
              </a:ext>
            </a:extLst>
          </p:cNvPr>
          <p:cNvSpPr>
            <a:spLocks noGrp="1"/>
          </p:cNvSpPr>
          <p:nvPr>
            <p:ph type="title"/>
          </p:nvPr>
        </p:nvSpPr>
        <p:spPr/>
        <p:txBody>
          <a:bodyPr/>
          <a:lstStyle/>
          <a:p>
            <a:r>
              <a:rPr lang="en-GB" sz="2400" dirty="0"/>
              <a:t>How Can You Find Out If a Shape Is Symmetrical?</a:t>
            </a:r>
          </a:p>
        </p:txBody>
      </p:sp>
      <p:sp>
        <p:nvSpPr>
          <p:cNvPr id="3" name="TextBox 2">
            <a:extLst>
              <a:ext uri="{FF2B5EF4-FFF2-40B4-BE49-F238E27FC236}">
                <a16:creationId xmlns:a16="http://schemas.microsoft.com/office/drawing/2014/main" id="{717A5C76-54CF-415B-87D1-9C43366E334D}"/>
              </a:ext>
            </a:extLst>
          </p:cNvPr>
          <p:cNvSpPr txBox="1"/>
          <p:nvPr/>
        </p:nvSpPr>
        <p:spPr>
          <a:xfrm>
            <a:off x="738231" y="1719743"/>
            <a:ext cx="7659149" cy="369332"/>
          </a:xfrm>
          <a:prstGeom prst="rect">
            <a:avLst/>
          </a:prstGeom>
          <a:noFill/>
        </p:spPr>
        <p:txBody>
          <a:bodyPr wrap="square" rtlCol="0">
            <a:spAutoFit/>
          </a:bodyPr>
          <a:lstStyle/>
          <a:p>
            <a:pPr algn="ctr"/>
            <a:r>
              <a:rPr lang="en-GB" dirty="0"/>
              <a:t>There are two ways of finding out if a shape is symmetrical.</a:t>
            </a:r>
          </a:p>
        </p:txBody>
      </p:sp>
      <p:sp>
        <p:nvSpPr>
          <p:cNvPr id="4" name="TextBox 3">
            <a:extLst>
              <a:ext uri="{FF2B5EF4-FFF2-40B4-BE49-F238E27FC236}">
                <a16:creationId xmlns:a16="http://schemas.microsoft.com/office/drawing/2014/main" id="{36311D9A-EE74-4C63-9524-70A42545BFC6}"/>
              </a:ext>
            </a:extLst>
          </p:cNvPr>
          <p:cNvSpPr txBox="1"/>
          <p:nvPr/>
        </p:nvSpPr>
        <p:spPr>
          <a:xfrm>
            <a:off x="738231" y="2335617"/>
            <a:ext cx="7659149" cy="646331"/>
          </a:xfrm>
          <a:prstGeom prst="rect">
            <a:avLst/>
          </a:prstGeom>
          <a:noFill/>
        </p:spPr>
        <p:txBody>
          <a:bodyPr wrap="square" rtlCol="0">
            <a:spAutoFit/>
          </a:bodyPr>
          <a:lstStyle/>
          <a:p>
            <a:r>
              <a:rPr lang="en-GB" dirty="0"/>
              <a:t>The first way is to draw the shape and fold it in half. Are they the same on both sides when you unfold them?</a:t>
            </a:r>
          </a:p>
        </p:txBody>
      </p:sp>
      <p:sp>
        <p:nvSpPr>
          <p:cNvPr id="7" name="Isosceles Triangle 6">
            <a:extLst>
              <a:ext uri="{FF2B5EF4-FFF2-40B4-BE49-F238E27FC236}">
                <a16:creationId xmlns:a16="http://schemas.microsoft.com/office/drawing/2014/main" id="{80FB6F57-8948-40B5-B0D2-24867785AF60}"/>
              </a:ext>
            </a:extLst>
          </p:cNvPr>
          <p:cNvSpPr/>
          <p:nvPr/>
        </p:nvSpPr>
        <p:spPr>
          <a:xfrm>
            <a:off x="1681734" y="3590925"/>
            <a:ext cx="2585466" cy="2228850"/>
          </a:xfrm>
          <a:prstGeom prst="triangle">
            <a:avLst/>
          </a:prstGeom>
          <a:solidFill>
            <a:srgbClr val="80C1EB"/>
          </a:solidFill>
          <a:ln>
            <a:noFill/>
          </a:ln>
          <a:effectLst>
            <a:outerShdw blurRad="50800" dist="63500" dir="3600000" sx="99000" sy="99000" algn="ctr"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n w="0"/>
              <a:solidFill>
                <a:schemeClr val="tx1"/>
              </a:solidFill>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85E61DF3-ED00-4F31-BFCC-4248CDB96227}"/>
              </a:ext>
            </a:extLst>
          </p:cNvPr>
          <p:cNvSpPr txBox="1"/>
          <p:nvPr/>
        </p:nvSpPr>
        <p:spPr>
          <a:xfrm>
            <a:off x="5404866" y="3127995"/>
            <a:ext cx="2057400" cy="3154710"/>
          </a:xfrm>
          <a:prstGeom prst="rect">
            <a:avLst/>
          </a:prstGeom>
          <a:noFill/>
        </p:spPr>
        <p:txBody>
          <a:bodyPr wrap="square" rtlCol="0">
            <a:spAutoFit/>
          </a:bodyPr>
          <a:lstStyle/>
          <a:p>
            <a:pPr algn="ctr"/>
            <a:r>
              <a:rPr lang="en-GB" sz="19900" dirty="0">
                <a:ln w="0"/>
                <a:solidFill>
                  <a:srgbClr val="80C1EB"/>
                </a:solidFill>
                <a:effectLst>
                  <a:outerShdw blurRad="38100" dist="19050" dir="2700000" algn="tl" rotWithShape="0">
                    <a:schemeClr val="dk1">
                      <a:alpha val="40000"/>
                    </a:schemeClr>
                  </a:outerShdw>
                </a:effectLst>
              </a:rPr>
              <a:t>S</a:t>
            </a:r>
          </a:p>
        </p:txBody>
      </p:sp>
      <p:pic>
        <p:nvPicPr>
          <p:cNvPr id="9" name="Graphic 8">
            <a:extLst>
              <a:ext uri="{FF2B5EF4-FFF2-40B4-BE49-F238E27FC236}">
                <a16:creationId xmlns:a16="http://schemas.microsoft.com/office/drawing/2014/main" id="{48029B9B-3F8E-480D-85AF-A3F51209CB9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962705" y="3535350"/>
            <a:ext cx="21287" cy="2340000"/>
          </a:xfrm>
          <a:prstGeom prst="rect">
            <a:avLst/>
          </a:prstGeom>
        </p:spPr>
      </p:pic>
      <p:pic>
        <p:nvPicPr>
          <p:cNvPr id="10" name="Graphic 9">
            <a:extLst>
              <a:ext uri="{FF2B5EF4-FFF2-40B4-BE49-F238E27FC236}">
                <a16:creationId xmlns:a16="http://schemas.microsoft.com/office/drawing/2014/main" id="{02C2638C-61EE-47FD-9FEE-67A960FB76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422922" y="3535350"/>
            <a:ext cx="21287" cy="2340000"/>
          </a:xfrm>
          <a:prstGeom prst="rect">
            <a:avLst/>
          </a:prstGeom>
        </p:spPr>
      </p:pic>
      <p:pic>
        <p:nvPicPr>
          <p:cNvPr id="12" name="Picture 11">
            <a:extLst>
              <a:ext uri="{FF2B5EF4-FFF2-40B4-BE49-F238E27FC236}">
                <a16:creationId xmlns:a16="http://schemas.microsoft.com/office/drawing/2014/main" id="{35C10EF2-AA2F-4836-AEA8-E8CA8560564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58844" y="3356940"/>
            <a:ext cx="1086408" cy="1038225"/>
          </a:xfrm>
          <a:prstGeom prst="rect">
            <a:avLst/>
          </a:prstGeom>
        </p:spPr>
      </p:pic>
      <p:pic>
        <p:nvPicPr>
          <p:cNvPr id="14" name="Picture 13">
            <a:extLst>
              <a:ext uri="{FF2B5EF4-FFF2-40B4-BE49-F238E27FC236}">
                <a16:creationId xmlns:a16="http://schemas.microsoft.com/office/drawing/2014/main" id="{DD661CAB-C455-43CB-B130-F70B32FD53F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7455" y="3535350"/>
            <a:ext cx="1114425" cy="770544"/>
          </a:xfrm>
          <a:prstGeom prst="rect">
            <a:avLst/>
          </a:prstGeom>
        </p:spPr>
      </p:pic>
    </p:spTree>
    <p:extLst>
      <p:ext uri="{BB962C8B-B14F-4D97-AF65-F5344CB8AC3E}">
        <p14:creationId xmlns:p14="http://schemas.microsoft.com/office/powerpoint/2010/main" val="454114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arn(inVertical)">
                                      <p:cBhvr>
                                        <p:cTn id="24" dur="500"/>
                                        <p:tgtEl>
                                          <p:spTgt spid="7"/>
                                        </p:tgtEl>
                                      </p:cBhvr>
                                    </p:animEffect>
                                  </p:childTnLst>
                                </p:cTn>
                              </p:par>
                            </p:childTnLst>
                          </p:cTn>
                        </p:par>
                        <p:par>
                          <p:cTn id="25" fill="hold">
                            <p:stCondLst>
                              <p:cond delay="500"/>
                            </p:stCondLst>
                            <p:childTnLst>
                              <p:par>
                                <p:cTn id="26" presetID="16" presetClass="entr" presetSubtype="21"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barn(inVertical)">
                                      <p:cBhvr>
                                        <p:cTn id="28" dur="500"/>
                                        <p:tgtEl>
                                          <p:spTgt spid="8"/>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6"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barn(inHorizontal)">
                                      <p:cBhvr>
                                        <p:cTn id="33" dur="500"/>
                                        <p:tgtEl>
                                          <p:spTgt spid="9"/>
                                        </p:tgtEl>
                                      </p:cBhvr>
                                    </p:animEffect>
                                  </p:childTnLst>
                                </p:cTn>
                              </p:par>
                            </p:childTnLst>
                          </p:cTn>
                        </p:par>
                        <p:par>
                          <p:cTn id="34" fill="hold">
                            <p:stCondLst>
                              <p:cond delay="500"/>
                            </p:stCondLst>
                            <p:childTnLst>
                              <p:par>
                                <p:cTn id="35" presetID="10" presetClass="entr" presetSubtype="0" fill="hold"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6"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barn(inHorizontal)">
                                      <p:cBhvr>
                                        <p:cTn id="42" dur="500"/>
                                        <p:tgtEl>
                                          <p:spTgt spid="10"/>
                                        </p:tgtEl>
                                      </p:cBhvr>
                                    </p:animEffect>
                                  </p:childTnLst>
                                </p:cTn>
                              </p:par>
                            </p:childTnLst>
                          </p:cTn>
                        </p:par>
                        <p:par>
                          <p:cTn id="43" fill="hold">
                            <p:stCondLst>
                              <p:cond delay="500"/>
                            </p:stCondLst>
                            <p:childTnLst>
                              <p:par>
                                <p:cTn id="44" presetID="10" presetClass="entr" presetSubtype="0" fill="hold" nodeType="after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p:bldP spid="4" grpId="0"/>
      <p:bldP spid="7" grpId="0" animBg="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DF2A6A69-0EEC-477C-8944-42BDF526E280}"/>
              </a:ext>
            </a:extLst>
          </p:cNvPr>
          <p:cNvSpPr/>
          <p:nvPr/>
        </p:nvSpPr>
        <p:spPr>
          <a:xfrm>
            <a:off x="838899" y="1473201"/>
            <a:ext cx="7474591" cy="2192788"/>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1807915-0CE9-40CF-8F3E-7FC6BE1E69E1}"/>
              </a:ext>
            </a:extLst>
          </p:cNvPr>
          <p:cNvSpPr>
            <a:spLocks noGrp="1"/>
          </p:cNvSpPr>
          <p:nvPr>
            <p:ph type="title"/>
          </p:nvPr>
        </p:nvSpPr>
        <p:spPr/>
        <p:txBody>
          <a:bodyPr/>
          <a:lstStyle/>
          <a:p>
            <a:r>
              <a:rPr lang="en-GB" sz="2400" dirty="0"/>
              <a:t>How Can You Find Out If a Shape Is Symmetrical?</a:t>
            </a:r>
          </a:p>
        </p:txBody>
      </p:sp>
      <p:sp>
        <p:nvSpPr>
          <p:cNvPr id="3" name="TextBox 2">
            <a:extLst>
              <a:ext uri="{FF2B5EF4-FFF2-40B4-BE49-F238E27FC236}">
                <a16:creationId xmlns:a16="http://schemas.microsoft.com/office/drawing/2014/main" id="{E27CE592-FE50-42BB-B7C5-800A58EFE18F}"/>
              </a:ext>
            </a:extLst>
          </p:cNvPr>
          <p:cNvSpPr txBox="1"/>
          <p:nvPr/>
        </p:nvSpPr>
        <p:spPr>
          <a:xfrm>
            <a:off x="1096511" y="1719743"/>
            <a:ext cx="6942590" cy="646331"/>
          </a:xfrm>
          <a:prstGeom prst="rect">
            <a:avLst/>
          </a:prstGeom>
          <a:noFill/>
        </p:spPr>
        <p:txBody>
          <a:bodyPr wrap="square" rtlCol="0">
            <a:spAutoFit/>
          </a:bodyPr>
          <a:lstStyle/>
          <a:p>
            <a:r>
              <a:rPr lang="en-GB" dirty="0"/>
              <a:t>The other way you can find out if a shape is symmetrical is by using a mirror.</a:t>
            </a:r>
          </a:p>
        </p:txBody>
      </p:sp>
      <p:sp>
        <p:nvSpPr>
          <p:cNvPr id="4" name="TextBox 3">
            <a:extLst>
              <a:ext uri="{FF2B5EF4-FFF2-40B4-BE49-F238E27FC236}">
                <a16:creationId xmlns:a16="http://schemas.microsoft.com/office/drawing/2014/main" id="{F7877FFC-A2A7-45CB-8FB8-9B834F0F4D7E}"/>
              </a:ext>
            </a:extLst>
          </p:cNvPr>
          <p:cNvSpPr txBox="1"/>
          <p:nvPr/>
        </p:nvSpPr>
        <p:spPr>
          <a:xfrm>
            <a:off x="1096511" y="2612616"/>
            <a:ext cx="6942590" cy="923330"/>
          </a:xfrm>
          <a:prstGeom prst="rect">
            <a:avLst/>
          </a:prstGeom>
          <a:noFill/>
        </p:spPr>
        <p:txBody>
          <a:bodyPr wrap="square" rtlCol="0">
            <a:spAutoFit/>
          </a:bodyPr>
          <a:lstStyle/>
          <a:p>
            <a:r>
              <a:rPr lang="en-US" sz="1800" b="0" i="0" u="none" strike="noStrike" dirty="0">
                <a:effectLst/>
              </a:rPr>
              <a:t>If you hold the mirror up along the middle of a shape, you can see by looking in the mirror if the shape is exactly the same on the other side.</a:t>
            </a:r>
            <a:endParaRPr lang="en-GB" dirty="0"/>
          </a:p>
        </p:txBody>
      </p:sp>
      <p:pic>
        <p:nvPicPr>
          <p:cNvPr id="7" name="Picture 6">
            <a:extLst>
              <a:ext uri="{FF2B5EF4-FFF2-40B4-BE49-F238E27FC236}">
                <a16:creationId xmlns:a16="http://schemas.microsoft.com/office/drawing/2014/main" id="{0545653A-B2C2-4C32-A15B-74C315E0EA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6511" y="4034917"/>
            <a:ext cx="3103927" cy="2037619"/>
          </a:xfrm>
          <a:prstGeom prst="rect">
            <a:avLst/>
          </a:prstGeom>
        </p:spPr>
      </p:pic>
      <p:pic>
        <p:nvPicPr>
          <p:cNvPr id="9" name="Picture 8">
            <a:extLst>
              <a:ext uri="{FF2B5EF4-FFF2-40B4-BE49-F238E27FC236}">
                <a16:creationId xmlns:a16="http://schemas.microsoft.com/office/drawing/2014/main" id="{7A2B7B2D-DA0C-4777-A89A-A1E26D974C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35174" y="4034917"/>
            <a:ext cx="3103927" cy="2026511"/>
          </a:xfrm>
          <a:prstGeom prst="rect">
            <a:avLst/>
          </a:prstGeom>
        </p:spPr>
      </p:pic>
      <p:pic>
        <p:nvPicPr>
          <p:cNvPr id="10" name="Picture 9">
            <a:extLst>
              <a:ext uri="{FF2B5EF4-FFF2-40B4-BE49-F238E27FC236}">
                <a16:creationId xmlns:a16="http://schemas.microsoft.com/office/drawing/2014/main" id="{0607D9BC-9CF3-4747-AACC-A788F152315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83343" y="5194129"/>
            <a:ext cx="1086408" cy="1038225"/>
          </a:xfrm>
          <a:prstGeom prst="rect">
            <a:avLst/>
          </a:prstGeom>
        </p:spPr>
      </p:pic>
      <p:pic>
        <p:nvPicPr>
          <p:cNvPr id="11" name="Picture 10">
            <a:extLst>
              <a:ext uri="{FF2B5EF4-FFF2-40B4-BE49-F238E27FC236}">
                <a16:creationId xmlns:a16="http://schemas.microsoft.com/office/drawing/2014/main" id="{8106BEF7-8FDA-49B0-8136-11E9C41D1D9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31954" y="5372539"/>
            <a:ext cx="1114425" cy="770544"/>
          </a:xfrm>
          <a:prstGeom prst="rect">
            <a:avLst/>
          </a:prstGeom>
        </p:spPr>
      </p:pic>
    </p:spTree>
    <p:extLst>
      <p:ext uri="{BB962C8B-B14F-4D97-AF65-F5344CB8AC3E}">
        <p14:creationId xmlns:p14="http://schemas.microsoft.com/office/powerpoint/2010/main" val="377975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arn(inVertical)">
                                      <p:cBhvr>
                                        <p:cTn id="24" dur="500"/>
                                        <p:tgtEl>
                                          <p:spTgt spid="7"/>
                                        </p:tgtEl>
                                      </p:cBhvr>
                                    </p:animEffect>
                                  </p:childTnLst>
                                </p:cTn>
                              </p:par>
                            </p:childTnLst>
                          </p:cTn>
                        </p:par>
                        <p:par>
                          <p:cTn id="25" fill="hold">
                            <p:stCondLst>
                              <p:cond delay="500"/>
                            </p:stCondLst>
                            <p:childTnLst>
                              <p:par>
                                <p:cTn id="26" presetID="16" presetClass="entr" presetSubtype="21" fill="hold"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arn(inVertical)">
                                      <p:cBhvr>
                                        <p:cTn id="28" dur="500"/>
                                        <p:tgtEl>
                                          <p:spTgt spid="9"/>
                                        </p:tgtEl>
                                      </p:cBhvr>
                                    </p:animEffect>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E84CE587-2E6E-45A9-ACD4-F58513E406BD}"/>
              </a:ext>
            </a:extLst>
          </p:cNvPr>
          <p:cNvSpPr/>
          <p:nvPr/>
        </p:nvSpPr>
        <p:spPr>
          <a:xfrm>
            <a:off x="677017" y="5193199"/>
            <a:ext cx="7798356" cy="938418"/>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Rounded Corners 16">
            <a:extLst>
              <a:ext uri="{FF2B5EF4-FFF2-40B4-BE49-F238E27FC236}">
                <a16:creationId xmlns:a16="http://schemas.microsoft.com/office/drawing/2014/main" id="{3931E642-11EC-4497-92C5-06958822DB92}"/>
              </a:ext>
            </a:extLst>
          </p:cNvPr>
          <p:cNvSpPr/>
          <p:nvPr/>
        </p:nvSpPr>
        <p:spPr>
          <a:xfrm>
            <a:off x="838899" y="1473201"/>
            <a:ext cx="7474591" cy="700049"/>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8CBE07CE-EFF9-4673-B763-A94970B47F3D}"/>
              </a:ext>
            </a:extLst>
          </p:cNvPr>
          <p:cNvSpPr>
            <a:spLocks noGrp="1"/>
          </p:cNvSpPr>
          <p:nvPr>
            <p:ph type="title"/>
          </p:nvPr>
        </p:nvSpPr>
        <p:spPr/>
        <p:txBody>
          <a:bodyPr/>
          <a:lstStyle/>
          <a:p>
            <a:r>
              <a:rPr lang="en-GB" sz="3600" dirty="0"/>
              <a:t>Shapes with One Line of Symmetry</a:t>
            </a:r>
          </a:p>
        </p:txBody>
      </p:sp>
      <p:sp>
        <p:nvSpPr>
          <p:cNvPr id="3" name="TextBox 2">
            <a:extLst>
              <a:ext uri="{FF2B5EF4-FFF2-40B4-BE49-F238E27FC236}">
                <a16:creationId xmlns:a16="http://schemas.microsoft.com/office/drawing/2014/main" id="{2A3CDD64-E1C3-4927-988A-6BD0B262B5E3}"/>
              </a:ext>
            </a:extLst>
          </p:cNvPr>
          <p:cNvSpPr txBox="1"/>
          <p:nvPr/>
        </p:nvSpPr>
        <p:spPr>
          <a:xfrm>
            <a:off x="1096511" y="1643543"/>
            <a:ext cx="6942590" cy="369332"/>
          </a:xfrm>
          <a:prstGeom prst="rect">
            <a:avLst/>
          </a:prstGeom>
          <a:noFill/>
        </p:spPr>
        <p:txBody>
          <a:bodyPr wrap="square" rtlCol="0">
            <a:spAutoFit/>
          </a:bodyPr>
          <a:lstStyle/>
          <a:p>
            <a:pPr algn="ctr"/>
            <a:r>
              <a:rPr lang="en-GB" dirty="0"/>
              <a:t>This is an isosceles triangle.</a:t>
            </a:r>
          </a:p>
        </p:txBody>
      </p:sp>
      <p:sp>
        <p:nvSpPr>
          <p:cNvPr id="4" name="Isosceles Triangle 3">
            <a:extLst>
              <a:ext uri="{FF2B5EF4-FFF2-40B4-BE49-F238E27FC236}">
                <a16:creationId xmlns:a16="http://schemas.microsoft.com/office/drawing/2014/main" id="{77BA857C-AD20-47BE-A7B4-8D4BFD562876}"/>
              </a:ext>
            </a:extLst>
          </p:cNvPr>
          <p:cNvSpPr/>
          <p:nvPr/>
        </p:nvSpPr>
        <p:spPr>
          <a:xfrm>
            <a:off x="3948112" y="2333625"/>
            <a:ext cx="1247775" cy="2324100"/>
          </a:xfrm>
          <a:prstGeom prst="triangle">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Isosceles Triangle 4">
            <a:extLst>
              <a:ext uri="{FF2B5EF4-FFF2-40B4-BE49-F238E27FC236}">
                <a16:creationId xmlns:a16="http://schemas.microsoft.com/office/drawing/2014/main" id="{29CABA52-E6D2-447B-A98B-D27EBD17B0B1}"/>
              </a:ext>
            </a:extLst>
          </p:cNvPr>
          <p:cNvSpPr/>
          <p:nvPr/>
        </p:nvSpPr>
        <p:spPr>
          <a:xfrm>
            <a:off x="1438280" y="2333625"/>
            <a:ext cx="1247775" cy="2324100"/>
          </a:xfrm>
          <a:prstGeom prst="triangle">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Isosceles Triangle 5">
            <a:extLst>
              <a:ext uri="{FF2B5EF4-FFF2-40B4-BE49-F238E27FC236}">
                <a16:creationId xmlns:a16="http://schemas.microsoft.com/office/drawing/2014/main" id="{4757BE14-EF98-48BE-8E4A-0AC54B0747DD}"/>
              </a:ext>
            </a:extLst>
          </p:cNvPr>
          <p:cNvSpPr/>
          <p:nvPr/>
        </p:nvSpPr>
        <p:spPr>
          <a:xfrm>
            <a:off x="6457944" y="2333625"/>
            <a:ext cx="1247775" cy="2324100"/>
          </a:xfrm>
          <a:prstGeom prst="triangle">
            <a:avLst/>
          </a:prstGeom>
          <a:solidFill>
            <a:srgbClr val="80C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TextBox 6">
            <a:extLst>
              <a:ext uri="{FF2B5EF4-FFF2-40B4-BE49-F238E27FC236}">
                <a16:creationId xmlns:a16="http://schemas.microsoft.com/office/drawing/2014/main" id="{F8265E6B-AC93-43FF-9DD4-756E59EEF1A7}"/>
              </a:ext>
            </a:extLst>
          </p:cNvPr>
          <p:cNvSpPr txBox="1"/>
          <p:nvPr/>
        </p:nvSpPr>
        <p:spPr>
          <a:xfrm>
            <a:off x="725037" y="5339243"/>
            <a:ext cx="7685538" cy="646331"/>
          </a:xfrm>
          <a:prstGeom prst="rect">
            <a:avLst/>
          </a:prstGeom>
          <a:noFill/>
        </p:spPr>
        <p:txBody>
          <a:bodyPr wrap="square" rtlCol="0">
            <a:spAutoFit/>
          </a:bodyPr>
          <a:lstStyle/>
          <a:p>
            <a:r>
              <a:rPr lang="en-GB" sz="1800" b="0" i="0" u="none" strike="noStrike" dirty="0">
                <a:solidFill>
                  <a:srgbClr val="000000"/>
                </a:solidFill>
                <a:effectLst/>
              </a:rPr>
              <a:t>This type of triangle has 1 line of symmetry down the centre. If you try and fold it in other ways, it won’t be the same on both sides.</a:t>
            </a:r>
            <a:endParaRPr lang="en-GB" dirty="0"/>
          </a:p>
        </p:txBody>
      </p:sp>
      <p:cxnSp>
        <p:nvCxnSpPr>
          <p:cNvPr id="9" name="Straight Arrow Connector 8">
            <a:extLst>
              <a:ext uri="{FF2B5EF4-FFF2-40B4-BE49-F238E27FC236}">
                <a16:creationId xmlns:a16="http://schemas.microsoft.com/office/drawing/2014/main" id="{880F0161-7FD9-497D-8845-E7718480B381}"/>
              </a:ext>
            </a:extLst>
          </p:cNvPr>
          <p:cNvCxnSpPr>
            <a:stCxn id="4" idx="0"/>
          </p:cNvCxnSpPr>
          <p:nvPr/>
        </p:nvCxnSpPr>
        <p:spPr>
          <a:xfrm flipH="1">
            <a:off x="4557712" y="2333625"/>
            <a:ext cx="14288" cy="23241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0D9AB5D-A5BB-43B2-B88A-E19D8F92DEE0}"/>
              </a:ext>
            </a:extLst>
          </p:cNvPr>
          <p:cNvCxnSpPr>
            <a:stCxn id="5" idx="5"/>
            <a:endCxn id="5" idx="2"/>
          </p:cNvCxnSpPr>
          <p:nvPr/>
        </p:nvCxnSpPr>
        <p:spPr>
          <a:xfrm flipH="1">
            <a:off x="1438280" y="3495675"/>
            <a:ext cx="935831" cy="1162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A2617FE-2DB3-46AD-BA79-8A66688C5C8B}"/>
              </a:ext>
            </a:extLst>
          </p:cNvPr>
          <p:cNvCxnSpPr>
            <a:stCxn id="6" idx="1"/>
            <a:endCxn id="6" idx="4"/>
          </p:cNvCxnSpPr>
          <p:nvPr/>
        </p:nvCxnSpPr>
        <p:spPr>
          <a:xfrm>
            <a:off x="6769888" y="3495675"/>
            <a:ext cx="935831" cy="11620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99F77237-2D30-4064-8800-18477588FDE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69627" y="2694393"/>
            <a:ext cx="676328" cy="646332"/>
          </a:xfrm>
          <a:prstGeom prst="rect">
            <a:avLst/>
          </a:prstGeom>
        </p:spPr>
      </p:pic>
      <p:pic>
        <p:nvPicPr>
          <p:cNvPr id="15" name="Picture 14">
            <a:extLst>
              <a:ext uri="{FF2B5EF4-FFF2-40B4-BE49-F238E27FC236}">
                <a16:creationId xmlns:a16="http://schemas.microsoft.com/office/drawing/2014/main" id="{DFF7DCAC-BD87-48DF-88FB-954F318F4C6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9881" y="2898581"/>
            <a:ext cx="631620" cy="436719"/>
          </a:xfrm>
          <a:prstGeom prst="rect">
            <a:avLst/>
          </a:prstGeom>
        </p:spPr>
      </p:pic>
      <p:pic>
        <p:nvPicPr>
          <p:cNvPr id="16" name="Picture 15">
            <a:extLst>
              <a:ext uri="{FF2B5EF4-FFF2-40B4-BE49-F238E27FC236}">
                <a16:creationId xmlns:a16="http://schemas.microsoft.com/office/drawing/2014/main" id="{25F5AE60-91BD-4FE7-AA9E-CB7AE32DC9B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04503" y="2898581"/>
            <a:ext cx="631620" cy="436719"/>
          </a:xfrm>
          <a:prstGeom prst="rect">
            <a:avLst/>
          </a:prstGeom>
        </p:spPr>
      </p:pic>
    </p:spTree>
    <p:extLst>
      <p:ext uri="{BB962C8B-B14F-4D97-AF65-F5344CB8AC3E}">
        <p14:creationId xmlns:p14="http://schemas.microsoft.com/office/powerpoint/2010/main" val="4005294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down)">
                                      <p:cBhvr>
                                        <p:cTn id="22" dur="500"/>
                                        <p:tgtEl>
                                          <p:spTgt spid="18"/>
                                        </p:tgtEl>
                                      </p:cBhvr>
                                    </p:animEffect>
                                  </p:childTnLst>
                                </p:cTn>
                              </p:par>
                              <p:par>
                                <p:cTn id="23" presetID="42"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anim calcmode="lin" valueType="num">
                                      <p:cBhvr>
                                        <p:cTn id="26" dur="500" fill="hold"/>
                                        <p:tgtEl>
                                          <p:spTgt spid="7"/>
                                        </p:tgtEl>
                                        <p:attrNameLst>
                                          <p:attrName>ppt_x</p:attrName>
                                        </p:attrNameLst>
                                      </p:cBhvr>
                                      <p:tavLst>
                                        <p:tav tm="0">
                                          <p:val>
                                            <p:strVal val="#ppt_x"/>
                                          </p:val>
                                        </p:tav>
                                        <p:tav tm="100000">
                                          <p:val>
                                            <p:strVal val="#ppt_x"/>
                                          </p:val>
                                        </p:tav>
                                      </p:tavLst>
                                    </p:anim>
                                    <p:anim calcmode="lin" valueType="num">
                                      <p:cBhvr>
                                        <p:cTn id="27"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barn(inVertical)">
                                      <p:cBhvr>
                                        <p:cTn id="42" dur="500"/>
                                        <p:tgtEl>
                                          <p:spTgt spid="6"/>
                                        </p:tgtEl>
                                      </p:cBhvr>
                                    </p:animEffect>
                                  </p:childTnLst>
                                </p:cTn>
                              </p:par>
                            </p:childTnLst>
                          </p:cTn>
                        </p:par>
                        <p:par>
                          <p:cTn id="43" fill="hold">
                            <p:stCondLst>
                              <p:cond delay="500"/>
                            </p:stCondLst>
                            <p:childTnLst>
                              <p:par>
                                <p:cTn id="44" presetID="16" presetClass="entr" presetSubtype="21" fill="hold" grpId="0" nodeType="after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barn(inVertical)">
                                      <p:cBhvr>
                                        <p:cTn id="46" dur="500"/>
                                        <p:tgtEl>
                                          <p:spTgt spid="5"/>
                                        </p:tgtEl>
                                      </p:cBhvr>
                                    </p:animEffect>
                                  </p:childTnLst>
                                </p:cTn>
                              </p:par>
                            </p:childTnLst>
                          </p:cTn>
                        </p:par>
                      </p:childTnLst>
                    </p:cTn>
                  </p:par>
                  <p:par>
                    <p:cTn id="47" fill="hold">
                      <p:stCondLst>
                        <p:cond delay="indefinite"/>
                      </p:stCondLst>
                      <p:childTnLst>
                        <p:par>
                          <p:cTn id="48" fill="hold">
                            <p:stCondLst>
                              <p:cond delay="0"/>
                            </p:stCondLst>
                            <p:childTnLst>
                              <p:par>
                                <p:cTn id="49" presetID="16" presetClass="entr" presetSubtype="37" fill="hold" nodeType="click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barn(outVertical)">
                                      <p:cBhvr>
                                        <p:cTn id="51" dur="500"/>
                                        <p:tgtEl>
                                          <p:spTgt spid="11"/>
                                        </p:tgtEl>
                                      </p:cBhvr>
                                    </p:animEffect>
                                  </p:childTnLst>
                                </p:cTn>
                              </p:par>
                              <p:par>
                                <p:cTn id="52" presetID="16" presetClass="entr" presetSubtype="37" fill="hold" nodeType="withEffect">
                                  <p:stCondLst>
                                    <p:cond delay="250"/>
                                  </p:stCondLst>
                                  <p:childTnLst>
                                    <p:set>
                                      <p:cBhvr>
                                        <p:cTn id="53" dur="1" fill="hold">
                                          <p:stCondLst>
                                            <p:cond delay="0"/>
                                          </p:stCondLst>
                                        </p:cTn>
                                        <p:tgtEl>
                                          <p:spTgt spid="13"/>
                                        </p:tgtEl>
                                        <p:attrNameLst>
                                          <p:attrName>style.visibility</p:attrName>
                                        </p:attrNameLst>
                                      </p:cBhvr>
                                      <p:to>
                                        <p:strVal val="visible"/>
                                      </p:to>
                                    </p:set>
                                    <p:animEffect transition="in" filter="barn(outVertical)">
                                      <p:cBhvr>
                                        <p:cTn id="54" dur="500"/>
                                        <p:tgtEl>
                                          <p:spTgt spid="13"/>
                                        </p:tgtEl>
                                      </p:cBhvr>
                                    </p:animEffect>
                                  </p:childTnLst>
                                </p:cTn>
                              </p:par>
                              <p:par>
                                <p:cTn id="55" presetID="10" presetClass="entr" presetSubtype="0" fill="hold" nodeType="withEffect">
                                  <p:stCondLst>
                                    <p:cond delay="50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500"/>
                                        <p:tgtEl>
                                          <p:spTgt spid="16"/>
                                        </p:tgtEl>
                                      </p:cBhvr>
                                    </p:animEffect>
                                  </p:childTnLst>
                                </p:cTn>
                              </p:par>
                              <p:par>
                                <p:cTn id="58" presetID="10" presetClass="entr" presetSubtype="0" fill="hold" nodeType="withEffect">
                                  <p:stCondLst>
                                    <p:cond delay="750"/>
                                  </p:stCondLst>
                                  <p:childTnLst>
                                    <p:set>
                                      <p:cBhvr>
                                        <p:cTn id="59" dur="1" fill="hold">
                                          <p:stCondLst>
                                            <p:cond delay="0"/>
                                          </p:stCondLst>
                                        </p:cTn>
                                        <p:tgtEl>
                                          <p:spTgt spid="15"/>
                                        </p:tgtEl>
                                        <p:attrNameLst>
                                          <p:attrName>style.visibility</p:attrName>
                                        </p:attrNameLst>
                                      </p:cBhvr>
                                      <p:to>
                                        <p:strVal val="visible"/>
                                      </p:to>
                                    </p:set>
                                    <p:animEffect transition="in" filter="fade">
                                      <p:cBhvr>
                                        <p:cTn id="6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7" grpId="0" animBg="1"/>
      <p:bldP spid="3" grpId="0"/>
      <p:bldP spid="4" grpId="0" animBg="1"/>
      <p:bldP spid="5" grpId="0" animBg="1"/>
      <p:bldP spid="6" grpId="0" animBg="1"/>
      <p:bldP spid="7" grpId="0"/>
    </p:bldLst>
  </p:timing>
</p:sld>
</file>

<file path=ppt/theme/theme1.xml><?xml version="1.0" encoding="utf-8"?>
<a:theme xmlns:a="http://schemas.openxmlformats.org/drawingml/2006/main" name="Office Theme">
  <a:themeElements>
    <a:clrScheme name="Twinkl Template">
      <a:dk1>
        <a:srgbClr val="1C1C1C"/>
      </a:dk1>
      <a:lt1>
        <a:sysClr val="window" lastClr="FFFFFF"/>
      </a:lt1>
      <a:dk2>
        <a:srgbClr val="4A4A4A"/>
      </a:dk2>
      <a:lt2>
        <a:srgbClr val="F4F2F2"/>
      </a:lt2>
      <a:accent1>
        <a:srgbClr val="E34192"/>
      </a:accent1>
      <a:accent2>
        <a:srgbClr val="EB8634"/>
      </a:accent2>
      <a:accent3>
        <a:srgbClr val="E6C734"/>
      </a:accent3>
      <a:accent4>
        <a:srgbClr val="79AD42"/>
      </a:accent4>
      <a:accent5>
        <a:srgbClr val="23A7F9"/>
      </a:accent5>
      <a:accent6>
        <a:srgbClr val="954EBE"/>
      </a:accent6>
      <a:hlink>
        <a:srgbClr val="23A7F9"/>
      </a:hlink>
      <a:folHlink>
        <a:srgbClr val="757070"/>
      </a:folHlink>
    </a:clrScheme>
    <a:fontScheme name="Custom 1">
      <a:majorFont>
        <a:latin typeface="Twinkl Sb"/>
        <a:ea typeface=""/>
        <a:cs typeface=""/>
      </a:majorFont>
      <a:minorFont>
        <a:latin typeface="Twink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8A0D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Point Template.potx" id="{8C058020-CE1A-4275-96FF-3E9B179AFEF1}" vid="{BE2BE99D-79A1-4F73-BB89-E052F53DA92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PowerPoint Template</Template>
  <TotalTime>503</TotalTime>
  <Words>624</Words>
  <Application>Microsoft Office PowerPoint</Application>
  <PresentationFormat>On-screen Show (4:3)</PresentationFormat>
  <Paragraphs>48</Paragraphs>
  <Slides>19</Slides>
  <Notes>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Twinkl</vt:lpstr>
      <vt:lpstr>Roboto</vt:lpstr>
      <vt:lpstr>Calibri</vt:lpstr>
      <vt:lpstr>Office Theme</vt:lpstr>
      <vt:lpstr>Disclaimer/s</vt:lpstr>
      <vt:lpstr>PowerPoint Presentation</vt:lpstr>
      <vt:lpstr>What Is Symmetry?</vt:lpstr>
      <vt:lpstr>Symmetry</vt:lpstr>
      <vt:lpstr>Symmetry</vt:lpstr>
      <vt:lpstr>Butterflies</vt:lpstr>
      <vt:lpstr>How Can You Find Out If a Shape Is Symmetrical?</vt:lpstr>
      <vt:lpstr>How Can You Find Out If a Shape Is Symmetrical?</vt:lpstr>
      <vt:lpstr>Shapes with One Line of Symmetry</vt:lpstr>
      <vt:lpstr>Shapes with More Than One Line of Symmetry</vt:lpstr>
      <vt:lpstr>Shapes with More Than One Line of Symmetry</vt:lpstr>
      <vt:lpstr>Shapes with No Lines of Symmetry</vt:lpstr>
      <vt:lpstr>Do You Think the Following Shapes Have Lines of Symmetry?</vt:lpstr>
      <vt:lpstr>Do You Think the Following Shapes Have Lines of Symmetry?</vt:lpstr>
      <vt:lpstr>Do You Think the Following Shapes Have Lines of Symmetry?</vt:lpstr>
      <vt:lpstr>Do You Think the Following Shapes Have Lines of Symmetry?</vt:lpstr>
      <vt:lpstr>Do You Think the Following Shapes Have Lines of Symmetry?</vt:lpstr>
      <vt:lpstr>Challenge!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Niall Martin</dc:creator>
  <cp:lastModifiedBy>Twinkl Twinkl</cp:lastModifiedBy>
  <cp:revision>10</cp:revision>
  <dcterms:created xsi:type="dcterms:W3CDTF">2022-03-22T08:42:58Z</dcterms:created>
  <dcterms:modified xsi:type="dcterms:W3CDTF">2022-06-02T09:06:50Z</dcterms:modified>
</cp:coreProperties>
</file>

<file path=docProps/thumbnail.jpeg>
</file>